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Pretendard Regular"/>
      <p:regular r:id="rId28"/>
    </p:embeddedFont>
    <p:embeddedFont>
      <p:font typeface="Gmarket Sans Light"/>
      <p:regular r:id="rId29"/>
    </p:embeddedFont>
    <p:embeddedFont>
      <p:font typeface="Gmarket Sans Medium"/>
      <p:regular r:id="rId30"/>
    </p:embeddedFont>
    <p:embeddedFont>
      <p:font typeface="Pretendard Bold"/>
      <p:bold r:id="rId31"/>
    </p:embeddedFont>
    <p:embeddedFont>
      <p:font typeface="Pretendard Light"/>
      <p:regular r:id="rId32"/>
    </p:embeddedFont>
    <p:embeddedFont>
      <p:font typeface="Noto Sans CJK KR Regular"/>
      <p:regular r:id="rId33"/>
    </p:embeddedFont>
    <p:embeddedFont>
      <p:font typeface="Pretendard Medium"/>
      <p:bold r:id="rId34"/>
    </p:embeddedFont>
    <p:embeddedFont>
      <p:font typeface="Prompt-SemiBold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1.fntdata" Type="http://schemas.openxmlformats.org/officeDocument/2006/relationships/font"/><Relationship Id="rId29" Target="fonts/font2.fntdata" Type="http://schemas.openxmlformats.org/officeDocument/2006/relationships/font"/><Relationship Id="rId3" Target="viewProps.xml" Type="http://schemas.openxmlformats.org/officeDocument/2006/relationships/viewProps"/><Relationship Id="rId30" Target="fonts/font3.fntdata" Type="http://schemas.openxmlformats.org/officeDocument/2006/relationships/font"/><Relationship Id="rId31" Target="fonts/font4.fntdata" Type="http://schemas.openxmlformats.org/officeDocument/2006/relationships/font"/><Relationship Id="rId32" Target="fonts/font5.fntdata" Type="http://schemas.openxmlformats.org/officeDocument/2006/relationships/font"/><Relationship Id="rId33" Target="fonts/font6.fntdata" Type="http://schemas.openxmlformats.org/officeDocument/2006/relationships/font"/><Relationship Id="rId34" Target="fonts/font7.fntdata" Type="http://schemas.openxmlformats.org/officeDocument/2006/relationships/font"/><Relationship Id="rId35" Target="fonts/font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6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6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6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6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2.png" Type="http://schemas.openxmlformats.org/officeDocument/2006/relationships/image"/><Relationship Id="rId9" Target="../media/image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22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6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png" Type="http://schemas.openxmlformats.org/officeDocument/2006/relationships/image"/><Relationship Id="rId12" Target="../media/image44.png" Type="http://schemas.openxmlformats.org/officeDocument/2006/relationships/image"/><Relationship Id="rId13" Target="../media/image45.png" Type="http://schemas.openxmlformats.org/officeDocument/2006/relationships/image"/><Relationship Id="rId14" Target="../media/image46.png" Type="http://schemas.openxmlformats.org/officeDocument/2006/relationships/image"/><Relationship Id="rId15" Target="../media/image47.png" Type="http://schemas.openxmlformats.org/officeDocument/2006/relationships/image"/><Relationship Id="rId2" Target="../media/image38.png" Type="http://schemas.openxmlformats.org/officeDocument/2006/relationships/image"/><Relationship Id="rId3" Target="../media/image6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39.png" Type="http://schemas.openxmlformats.org/officeDocument/2006/relationships/image"/><Relationship Id="rId7" Target="../media/image37.png" Type="http://schemas.openxmlformats.org/officeDocument/2006/relationships/image"/><Relationship Id="rId8" Target="../media/image40.pn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8.png" Type="http://schemas.openxmlformats.org/officeDocument/2006/relationships/image"/><Relationship Id="rId6" Target="../media/image49.png" Type="http://schemas.openxmlformats.org/officeDocument/2006/relationships/image"/><Relationship Id="rId7" Target="../media/image50.png" Type="http://schemas.openxmlformats.org/officeDocument/2006/relationships/image"/><Relationship Id="rId8" Target="../media/image51.pn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3.png" Type="http://schemas.openxmlformats.org/officeDocument/2006/relationships/image"/><Relationship Id="rId6" Target="../media/image54.png" Type="http://schemas.openxmlformats.org/officeDocument/2006/relationships/image"/><Relationship Id="rId7" Target="../media/image5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7.png" Type="http://schemas.openxmlformats.org/officeDocument/2006/relationships/image"/><Relationship Id="rId6" Target="../media/image56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3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66100" y="228600"/>
            <a:ext cx="1930400" cy="17195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65200" y="8356600"/>
            <a:ext cx="28448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600" b="false" i="false" u="none" strike="noStrike" spc="-100">
                <a:solidFill>
                  <a:srgbClr val="F7F7F7"/>
                </a:solidFill>
                <a:latin typeface="Pretendard Regular"/>
              </a:rPr>
              <a:t>For</a:t>
            </a:r>
          </a:p>
          <a:p>
            <a:pPr algn="l" lvl="0">
              <a:lnSpc>
                <a:spcPct val="124499"/>
              </a:lnSpc>
            </a:pPr>
            <a:r>
              <a:rPr lang="en-US" sz="1600" b="false" i="false" u="none" strike="noStrike" spc="-100">
                <a:solidFill>
                  <a:srgbClr val="F7F7F7"/>
                </a:solidFill>
                <a:latin typeface="Pretendard Regular"/>
              </a:rPr>
              <a:t>Business &amp;</a:t>
            </a:r>
          </a:p>
          <a:p>
            <a:pPr algn="l" lvl="0">
              <a:lnSpc>
                <a:spcPct val="124499"/>
              </a:lnSpc>
            </a:pPr>
            <a:r>
              <a:rPr lang="en-US" sz="1600" b="false" i="false" u="none" strike="noStrike" spc="-100">
                <a:solidFill>
                  <a:srgbClr val="F7F7F7"/>
                </a:solidFill>
                <a:latin typeface="Pretendard Regular"/>
              </a:rPr>
              <a:t>Association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87400" y="4381500"/>
            <a:ext cx="14643100" cy="320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9700" b="false" i="false" u="none" strike="noStrike" spc="-300">
                <a:solidFill>
                  <a:srgbClr val="202020"/>
                </a:solidFill>
                <a:ea typeface="Gmarket Sans Light"/>
              </a:rPr>
              <a:t>심플하고</a:t>
            </a:r>
            <a:r>
              <a:rPr lang="en-US" sz="9700" b="false" i="false" u="none" strike="noStrike" spc="-300">
                <a:solidFill>
                  <a:srgbClr val="202020"/>
                </a:solidFill>
                <a:latin typeface="Gmarket Sans Light"/>
              </a:rPr>
              <a:t> </a:t>
            </a:r>
            <a:r>
              <a:rPr lang="ko-KR" sz="9700" b="false" i="false" u="none" strike="noStrike" spc="-400">
                <a:solidFill>
                  <a:srgbClr val="202020"/>
                </a:solidFill>
                <a:ea typeface="Gmarket Sans Light"/>
              </a:rPr>
              <a:t>깔끔한</a:t>
            </a:r>
          </a:p>
          <a:p>
            <a:pPr algn="l" lvl="0">
              <a:lnSpc>
                <a:spcPct val="99600"/>
              </a:lnSpc>
            </a:pPr>
            <a:r>
              <a:rPr lang="ko-KR" sz="9700" b="false" i="false" u="none" strike="noStrike" spc="-300">
                <a:solidFill>
                  <a:srgbClr val="202020"/>
                </a:solidFill>
                <a:ea typeface="Gmarket Sans Medium"/>
              </a:rPr>
              <a:t>비즈니스</a:t>
            </a:r>
            <a:r>
              <a:rPr lang="en-US" sz="9700" b="false" i="false" u="none" strike="noStrike" spc="-300">
                <a:solidFill>
                  <a:srgbClr val="202020"/>
                </a:solidFill>
                <a:latin typeface="Gmarket Sans Medium"/>
              </a:rPr>
              <a:t> </a:t>
            </a:r>
            <a:r>
              <a:rPr lang="ko-KR" sz="9700" b="false" i="false" u="none" strike="noStrike" spc="-300">
                <a:solidFill>
                  <a:srgbClr val="202020"/>
                </a:solidFill>
                <a:ea typeface="Gmarket Sans Medium"/>
              </a:rPr>
              <a:t>프레젠테이션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89000" y="787400"/>
            <a:ext cx="32131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400" b="false" i="false" u="none" strike="noStrike" spc="-100">
                <a:solidFill>
                  <a:srgbClr val="202020"/>
                </a:solidFill>
                <a:ea typeface="Gmarket Sans Medium"/>
              </a:rPr>
              <a:t>손쉽게</a:t>
            </a:r>
            <a:r>
              <a:rPr lang="en-US" sz="2400" b="false" i="false" u="none" strike="noStrike" spc="-100">
                <a:solidFill>
                  <a:srgbClr val="202020"/>
                </a:solidFill>
                <a:latin typeface="Gmarket Sans Medium"/>
              </a:rPr>
              <a:t> </a:t>
            </a:r>
            <a:r>
              <a:rPr lang="ko-KR" sz="2400" b="false" i="false" u="none" strike="noStrike" spc="-100">
                <a:solidFill>
                  <a:srgbClr val="202020"/>
                </a:solidFill>
                <a:ea typeface="Gmarket Sans Medium"/>
              </a:rPr>
              <a:t>편집이</a:t>
            </a:r>
            <a:r>
              <a:rPr lang="en-US" sz="2400" b="false" i="false" u="none" strike="noStrike" spc="-100">
                <a:solidFill>
                  <a:srgbClr val="202020"/>
                </a:solidFill>
                <a:latin typeface="Gmarket Sans Medium"/>
              </a:rPr>
              <a:t> </a:t>
            </a:r>
            <a:r>
              <a:rPr lang="ko-KR" sz="2400" b="false" i="false" u="none" strike="noStrike" spc="-100">
                <a:solidFill>
                  <a:srgbClr val="202020"/>
                </a:solidFill>
                <a:ea typeface="Gmarket Sans Medium"/>
              </a:rPr>
              <a:t>가능한</a:t>
            </a:r>
          </a:p>
          <a:p>
            <a:pPr algn="l" lvl="0">
              <a:lnSpc>
                <a:spcPct val="107899"/>
              </a:lnSpc>
            </a:pPr>
            <a:r>
              <a:rPr lang="ko-KR" sz="2400" b="false" i="false" u="none" strike="noStrike" spc="-100">
                <a:solidFill>
                  <a:srgbClr val="202020"/>
                </a:solidFill>
                <a:ea typeface="Gmarket Sans Medium"/>
              </a:rPr>
              <a:t>프레젠테이션</a:t>
            </a:r>
            <a:r>
              <a:rPr lang="en-US" sz="2400" b="false" i="false" u="none" strike="noStrike" spc="-100">
                <a:solidFill>
                  <a:srgbClr val="202020"/>
                </a:solidFill>
                <a:latin typeface="Gmarket Sans Medium"/>
              </a:rPr>
              <a:t> </a:t>
            </a:r>
            <a:r>
              <a:rPr lang="ko-KR" sz="2400" b="false" i="false" u="none" strike="noStrike" spc="-100">
                <a:solidFill>
                  <a:srgbClr val="202020"/>
                </a:solidFill>
                <a:ea typeface="Gmarket Sans Medium"/>
              </a:rPr>
              <a:t>키트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33400" y="495300"/>
            <a:ext cx="17221200" cy="12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080000" y="8356600"/>
            <a:ext cx="28448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600" b="false" i="false" u="none" strike="noStrike" spc="-100">
                <a:solidFill>
                  <a:srgbClr val="F7F7F7"/>
                </a:solidFill>
                <a:latin typeface="Pretendard Regular"/>
              </a:rPr>
              <a:t>20XX.08.30</a:t>
            </a:r>
          </a:p>
          <a:p>
            <a:pPr algn="l" lvl="0">
              <a:lnSpc>
                <a:spcPct val="124499"/>
              </a:lnSpc>
            </a:pPr>
            <a:r>
              <a:rPr lang="en-US" sz="1600" b="false" i="false" u="none" strike="noStrike" spc="-100">
                <a:solidFill>
                  <a:srgbClr val="F7F7F7"/>
                </a:solidFill>
                <a:latin typeface="Pretendard Regular"/>
              </a:rPr>
              <a:t>Presentation kt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90100" y="8356600"/>
            <a:ext cx="3136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600" b="false" i="false" u="none" strike="noStrike" spc="-100">
                <a:solidFill>
                  <a:srgbClr val="F7F7F7"/>
                </a:solidFill>
                <a:latin typeface="Pretendard Regular"/>
              </a:rPr>
              <a:t>Business Proposal</a:t>
            </a:r>
          </a:p>
          <a:p>
            <a:pPr algn="l" lvl="0">
              <a:lnSpc>
                <a:spcPct val="124499"/>
              </a:lnSpc>
            </a:pPr>
            <a:r>
              <a:rPr lang="en-US" sz="1600" b="false" i="false" u="none" strike="noStrike" spc="-100">
                <a:solidFill>
                  <a:srgbClr val="F7F7F7"/>
                </a:solidFill>
                <a:latin typeface="Pretendard Regular"/>
              </a:rPr>
              <a:t>Marketing Team l  </a:t>
            </a:r>
            <a:r>
              <a:rPr lang="ko-KR" sz="1600" b="false" i="false" u="none" strike="noStrike" spc="-100">
                <a:solidFill>
                  <a:srgbClr val="F7F7F7"/>
                </a:solidFill>
                <a:ea typeface="Pretendard Regular"/>
              </a:rPr>
              <a:t>김미리</a:t>
            </a:r>
            <a:r>
              <a:rPr lang="en-US" sz="1600" b="false" i="false" u="none" strike="noStrike" spc="-100">
                <a:solidFill>
                  <a:srgbClr val="F7F7F7"/>
                </a:solidFill>
                <a:latin typeface="Pretendard Regular"/>
              </a:rPr>
              <a:t> </a:t>
            </a:r>
            <a:r>
              <a:rPr lang="ko-KR" sz="1600" b="false" i="false" u="none" strike="noStrike" spc="-100">
                <a:solidFill>
                  <a:srgbClr val="F7F7F7"/>
                </a:solidFill>
                <a:ea typeface="Pretendard Regular"/>
              </a:rPr>
              <a:t>과장</a:t>
            </a:r>
          </a:p>
          <a:p>
            <a:pPr algn="l" lvl="0">
              <a:lnSpc>
                <a:spcPct val="124499"/>
              </a:lnSpc>
            </a:pPr>
            <a:r>
              <a:rPr lang="en-US" sz="1600" b="false" i="false" u="none" strike="noStrike" spc="-100">
                <a:solidFill>
                  <a:srgbClr val="F7F7F7"/>
                </a:solidFill>
                <a:latin typeface="Pretendard Regular"/>
              </a:rPr>
              <a:t>miricorp@miri.com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0" id="10"/>
          <p:cNvSpPr txBox="true"/>
          <p:nvPr/>
        </p:nvSpPr>
        <p:spPr>
          <a:xfrm rot="0">
            <a:off x="16306800" y="800100"/>
            <a:ext cx="11684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 spc="100">
                <a:solidFill>
                  <a:srgbClr val="787878"/>
                </a:solidFill>
                <a:latin typeface="Pretendard Bold"/>
              </a:rPr>
              <a:t>MIRICOM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900400" y="800100"/>
            <a:ext cx="482600" cy="279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0" y="10185400"/>
            <a:ext cx="18719800" cy="18923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949700" y="1524000"/>
            <a:ext cx="10375900" cy="118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600" b="false" i="false" u="none" strike="noStrike">
                <a:solidFill>
                  <a:srgbClr val="202020"/>
                </a:solidFill>
                <a:ea typeface="Gmarket Sans Light"/>
              </a:rPr>
              <a:t>결론</a:t>
            </a:r>
            <a:r>
              <a:rPr lang="en-US" sz="6600" b="false" i="false" u="none" strike="noStrike">
                <a:solidFill>
                  <a:srgbClr val="202020"/>
                </a:solidFill>
                <a:latin typeface="Gmarket Sans Light"/>
              </a:rPr>
              <a:t> - </a:t>
            </a:r>
            <a:r>
              <a:rPr lang="ko-KR" sz="6600" b="false" i="false" u="none" strike="noStrike">
                <a:solidFill>
                  <a:srgbClr val="202020"/>
                </a:solidFill>
                <a:ea typeface="Gmarket Sans Light"/>
              </a:rPr>
              <a:t>신용카드</a:t>
            </a:r>
            <a:r>
              <a:rPr lang="en-US" sz="6600" b="false" i="false" u="none" strike="noStrike">
                <a:solidFill>
                  <a:srgbClr val="202020"/>
                </a:solidFill>
                <a:latin typeface="Gmarket Sans Light"/>
              </a:rPr>
              <a:t> </a:t>
            </a:r>
            <a:r>
              <a:rPr lang="ko-KR" sz="6600" b="false" i="false" u="none" strike="noStrike">
                <a:solidFill>
                  <a:srgbClr val="202020"/>
                </a:solidFill>
                <a:ea typeface="Gmarket Sans Light"/>
              </a:rPr>
              <a:t>제안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89000" y="787400"/>
            <a:ext cx="3060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1800" b="false" i="false" u="none" strike="noStrike">
                <a:solidFill>
                  <a:srgbClr val="787878"/>
                </a:solidFill>
                <a:latin typeface="Gmarket Sans Medium"/>
              </a:rPr>
              <a:t>Chapter 07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33400" y="495300"/>
            <a:ext cx="17221200" cy="12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7" id="7"/>
          <p:cNvSpPr txBox="true"/>
          <p:nvPr/>
        </p:nvSpPr>
        <p:spPr>
          <a:xfrm rot="0">
            <a:off x="16306800" y="800100"/>
            <a:ext cx="11684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 spc="100">
                <a:solidFill>
                  <a:srgbClr val="787878"/>
                </a:solidFill>
                <a:latin typeface="Pretendard Bold"/>
              </a:rPr>
              <a:t>MIRICOM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900400" y="800100"/>
            <a:ext cx="482600" cy="279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073400" y="2844800"/>
            <a:ext cx="12128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바우처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84200" y="2781300"/>
            <a:ext cx="16167100" cy="6934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670300" y="3048000"/>
            <a:ext cx="9842500" cy="6807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0" y="10185400"/>
            <a:ext cx="18719800" cy="18923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949700" y="1524000"/>
            <a:ext cx="10375900" cy="118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600" b="false" i="false" u="none" strike="noStrike">
                <a:solidFill>
                  <a:srgbClr val="202020"/>
                </a:solidFill>
                <a:ea typeface="Gmarket Sans Light"/>
              </a:rPr>
              <a:t>결론</a:t>
            </a:r>
            <a:r>
              <a:rPr lang="en-US" sz="6600" b="false" i="false" u="none" strike="noStrike">
                <a:solidFill>
                  <a:srgbClr val="202020"/>
                </a:solidFill>
                <a:latin typeface="Gmarket Sans Light"/>
              </a:rPr>
              <a:t> - </a:t>
            </a:r>
            <a:r>
              <a:rPr lang="ko-KR" sz="6600" b="false" i="false" u="none" strike="noStrike">
                <a:solidFill>
                  <a:srgbClr val="202020"/>
                </a:solidFill>
                <a:ea typeface="Gmarket Sans Light"/>
              </a:rPr>
              <a:t>신용카드</a:t>
            </a:r>
            <a:r>
              <a:rPr lang="en-US" sz="6600" b="false" i="false" u="none" strike="noStrike">
                <a:solidFill>
                  <a:srgbClr val="202020"/>
                </a:solidFill>
                <a:latin typeface="Gmarket Sans Light"/>
              </a:rPr>
              <a:t> </a:t>
            </a:r>
            <a:r>
              <a:rPr lang="ko-KR" sz="6600" b="false" i="false" u="none" strike="noStrike">
                <a:solidFill>
                  <a:srgbClr val="202020"/>
                </a:solidFill>
                <a:ea typeface="Gmarket Sans Light"/>
              </a:rPr>
              <a:t>제안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89000" y="787400"/>
            <a:ext cx="3060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1800" b="false" i="false" u="none" strike="noStrike">
                <a:solidFill>
                  <a:srgbClr val="787878"/>
                </a:solidFill>
                <a:latin typeface="Gmarket Sans Medium"/>
              </a:rPr>
              <a:t>Chapter 07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54000" y="520700"/>
            <a:ext cx="17221200" cy="12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7" id="7"/>
          <p:cNvSpPr txBox="true"/>
          <p:nvPr/>
        </p:nvSpPr>
        <p:spPr>
          <a:xfrm rot="0">
            <a:off x="16306800" y="800100"/>
            <a:ext cx="11684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 spc="100">
                <a:solidFill>
                  <a:srgbClr val="787878"/>
                </a:solidFill>
                <a:latin typeface="Pretendard Bold"/>
              </a:rPr>
              <a:t>MIRICOM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900400" y="800100"/>
            <a:ext cx="482600" cy="279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073400" y="2844800"/>
            <a:ext cx="12128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바우처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08000" y="2730500"/>
            <a:ext cx="16167100" cy="6934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248900" y="2857500"/>
            <a:ext cx="6172200" cy="61722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-3657600" y="2895600"/>
            <a:ext cx="13525500" cy="1041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5900" b="false" i="false" u="none" strike="noStrike">
                <a:solidFill>
                  <a:srgbClr val="000000"/>
                </a:solidFill>
                <a:ea typeface="Noto Sans CJK KR Regular"/>
              </a:rPr>
              <a:t>다</a:t>
            </a:r>
            <a:r>
              <a:rPr lang="en-US" sz="5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5900" b="false" i="false" u="none" strike="noStrike">
                <a:solidFill>
                  <a:srgbClr val="000000"/>
                </a:solidFill>
                <a:ea typeface="Noto Sans CJK KR Regular"/>
              </a:rPr>
              <a:t>다르다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2438400" y="4610100"/>
            <a:ext cx="14160500" cy="2667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MZ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라는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용어가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20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대부터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40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대까지</a:t>
            </a:r>
          </a:p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폭넓은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세대를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지칭하지만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,</a:t>
            </a:r>
          </a:p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MZ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세대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내에서도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연령대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거주지역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등</a:t>
            </a:r>
          </a:p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여러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요인에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따라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다양한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소비패턴이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나타남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890000" y="9067800"/>
            <a:ext cx="97028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Noto Sans CJK KR Regular"/>
              </a:rPr>
              <a:t>A</a:t>
            </a:r>
            <a:r>
              <a:rPr lang="ko-KR" sz="3500" b="false" i="false" u="none" strike="noStrike">
                <a:solidFill>
                  <a:srgbClr val="000000"/>
                </a:solidFill>
                <a:ea typeface="Noto Sans CJK KR Regular"/>
              </a:rPr>
              <a:t>라고</a:t>
            </a:r>
            <a:r>
              <a:rPr lang="en-US" sz="3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Noto Sans CJK KR Regular"/>
              </a:rPr>
              <a:t>다</a:t>
            </a:r>
            <a:r>
              <a:rPr lang="en-US" sz="3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Noto Sans CJK KR Regular"/>
              </a:rPr>
              <a:t>같은</a:t>
            </a:r>
            <a:r>
              <a:rPr lang="en-US" sz="3500" b="false" i="false" u="none" strike="noStrike">
                <a:solidFill>
                  <a:srgbClr val="000000"/>
                </a:solidFill>
                <a:latin typeface="Noto Sans CJK KR Regular"/>
              </a:rPr>
              <a:t> A</a:t>
            </a:r>
            <a:r>
              <a:rPr lang="ko-KR" sz="3500" b="false" i="false" u="none" strike="noStrike">
                <a:solidFill>
                  <a:srgbClr val="000000"/>
                </a:solidFill>
                <a:ea typeface="Noto Sans CJK KR Regular"/>
              </a:rPr>
              <a:t>가</a:t>
            </a:r>
            <a:r>
              <a:rPr lang="en-US" sz="3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Noto Sans CJK KR Regular"/>
              </a:rPr>
              <a:t>아닙니다</a:t>
            </a:r>
            <a:r>
              <a:rPr lang="en-US" sz="3500" b="false" i="false" u="none" strike="noStrike">
                <a:solidFill>
                  <a:srgbClr val="000000"/>
                </a:solidFill>
                <a:latin typeface="Noto Sans CJK KR Regular"/>
              </a:rPr>
              <a:t>!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0" y="10185400"/>
            <a:ext cx="18719800" cy="18923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949700" y="1524000"/>
            <a:ext cx="10375900" cy="118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600" b="false" i="false" u="none" strike="noStrike">
                <a:solidFill>
                  <a:srgbClr val="202020"/>
                </a:solidFill>
                <a:ea typeface="Gmarket Sans Light"/>
              </a:rPr>
              <a:t>결론</a:t>
            </a:r>
            <a:r>
              <a:rPr lang="en-US" sz="6600" b="false" i="false" u="none" strike="noStrike">
                <a:solidFill>
                  <a:srgbClr val="202020"/>
                </a:solidFill>
                <a:latin typeface="Gmarket Sans Light"/>
              </a:rPr>
              <a:t> - </a:t>
            </a:r>
            <a:r>
              <a:rPr lang="ko-KR" sz="6600" b="false" i="false" u="none" strike="noStrike">
                <a:solidFill>
                  <a:srgbClr val="202020"/>
                </a:solidFill>
                <a:ea typeface="Gmarket Sans Light"/>
              </a:rPr>
              <a:t>신용카드</a:t>
            </a:r>
            <a:r>
              <a:rPr lang="en-US" sz="6600" b="false" i="false" u="none" strike="noStrike">
                <a:solidFill>
                  <a:srgbClr val="202020"/>
                </a:solidFill>
                <a:latin typeface="Gmarket Sans Light"/>
              </a:rPr>
              <a:t> </a:t>
            </a:r>
            <a:r>
              <a:rPr lang="ko-KR" sz="6600" b="false" i="false" u="none" strike="noStrike">
                <a:solidFill>
                  <a:srgbClr val="202020"/>
                </a:solidFill>
                <a:ea typeface="Gmarket Sans Light"/>
              </a:rPr>
              <a:t>제안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89000" y="787400"/>
            <a:ext cx="3060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1800" b="false" i="false" u="none" strike="noStrike">
                <a:solidFill>
                  <a:srgbClr val="787878"/>
                </a:solidFill>
                <a:latin typeface="Gmarket Sans Medium"/>
              </a:rPr>
              <a:t>Chapter 07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33400" y="495300"/>
            <a:ext cx="17221200" cy="12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7" id="7"/>
          <p:cNvSpPr txBox="true"/>
          <p:nvPr/>
        </p:nvSpPr>
        <p:spPr>
          <a:xfrm rot="0">
            <a:off x="16306800" y="800100"/>
            <a:ext cx="11684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 spc="100">
                <a:solidFill>
                  <a:srgbClr val="787878"/>
                </a:solidFill>
                <a:latin typeface="Pretendard Bold"/>
              </a:rPr>
              <a:t>MIRICOM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900400" y="800100"/>
            <a:ext cx="482600" cy="279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073400" y="2844800"/>
            <a:ext cx="12128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바우처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84200" y="2781300"/>
            <a:ext cx="16167100" cy="6934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59000" y="3238500"/>
            <a:ext cx="13741400" cy="6350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0" y="10185400"/>
            <a:ext cx="18719800" cy="18923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949700" y="1524000"/>
            <a:ext cx="10375900" cy="118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600" b="false" i="false" u="none" strike="noStrike">
                <a:solidFill>
                  <a:srgbClr val="202020"/>
                </a:solidFill>
                <a:ea typeface="Gmarket Sans Light"/>
              </a:rPr>
              <a:t>결론</a:t>
            </a:r>
            <a:r>
              <a:rPr lang="en-US" sz="6600" b="false" i="false" u="none" strike="noStrike">
                <a:solidFill>
                  <a:srgbClr val="202020"/>
                </a:solidFill>
                <a:latin typeface="Gmarket Sans Light"/>
              </a:rPr>
              <a:t> - </a:t>
            </a:r>
            <a:r>
              <a:rPr lang="ko-KR" sz="6600" b="false" i="false" u="none" strike="noStrike">
                <a:solidFill>
                  <a:srgbClr val="202020"/>
                </a:solidFill>
                <a:ea typeface="Gmarket Sans Light"/>
              </a:rPr>
              <a:t>신용카드</a:t>
            </a:r>
            <a:r>
              <a:rPr lang="en-US" sz="6600" b="false" i="false" u="none" strike="noStrike">
                <a:solidFill>
                  <a:srgbClr val="202020"/>
                </a:solidFill>
                <a:latin typeface="Gmarket Sans Light"/>
              </a:rPr>
              <a:t> </a:t>
            </a:r>
            <a:r>
              <a:rPr lang="ko-KR" sz="6600" b="false" i="false" u="none" strike="noStrike">
                <a:solidFill>
                  <a:srgbClr val="202020"/>
                </a:solidFill>
                <a:ea typeface="Gmarket Sans Light"/>
              </a:rPr>
              <a:t>제안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89000" y="787400"/>
            <a:ext cx="3060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1800" b="false" i="false" u="none" strike="noStrike">
                <a:solidFill>
                  <a:srgbClr val="787878"/>
                </a:solidFill>
                <a:latin typeface="Gmarket Sans Medium"/>
              </a:rPr>
              <a:t>Chapter 07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33400" y="495300"/>
            <a:ext cx="17221200" cy="12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7" id="7"/>
          <p:cNvSpPr txBox="true"/>
          <p:nvPr/>
        </p:nvSpPr>
        <p:spPr>
          <a:xfrm rot="0">
            <a:off x="16306800" y="800100"/>
            <a:ext cx="11684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 spc="100">
                <a:solidFill>
                  <a:srgbClr val="787878"/>
                </a:solidFill>
                <a:latin typeface="Pretendard Bold"/>
              </a:rPr>
              <a:t>MIRICOM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900400" y="800100"/>
            <a:ext cx="482600" cy="279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073400" y="2844800"/>
            <a:ext cx="12128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바우처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84200" y="2781300"/>
            <a:ext cx="16167100" cy="6934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743200" y="2806700"/>
            <a:ext cx="12788900" cy="7137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0185400"/>
            <a:ext cx="18288000" cy="101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74800" y="3022600"/>
            <a:ext cx="15125700" cy="1282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108700" y="3340100"/>
            <a:ext cx="95631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6320"/>
              </a:lnSpc>
            </a:pPr>
            <a:r>
              <a:rPr lang="en-US" sz="3500" b="false" i="false" u="none" strike="noStrike" spc="-100">
                <a:solidFill>
                  <a:srgbClr val="202020"/>
                </a:solidFill>
                <a:latin typeface="Gmarket Sans Medium"/>
              </a:rPr>
              <a:t>"</a:t>
            </a:r>
            <a:r>
              <a:rPr lang="ko-KR" sz="3500" b="false" i="false" u="none" strike="noStrike" spc="-100">
                <a:solidFill>
                  <a:srgbClr val="202020"/>
                </a:solidFill>
                <a:ea typeface="Gmarket Sans Medium"/>
              </a:rPr>
              <a:t>메인</a:t>
            </a:r>
            <a:r>
              <a:rPr lang="en-US" sz="3500" b="false" i="false" u="none" strike="noStrike" spc="-100">
                <a:solidFill>
                  <a:srgbClr val="202020"/>
                </a:solidFill>
                <a:latin typeface="Gmarket Sans Medium"/>
              </a:rPr>
              <a:t> </a:t>
            </a:r>
            <a:r>
              <a:rPr lang="ko-KR" sz="3500" b="false" i="false" u="none" strike="noStrike" spc="-100">
                <a:solidFill>
                  <a:srgbClr val="202020"/>
                </a:solidFill>
                <a:ea typeface="Gmarket Sans Medium"/>
              </a:rPr>
              <a:t>키워드의</a:t>
            </a:r>
            <a:r>
              <a:rPr lang="en-US" sz="3500" b="false" i="false" u="none" strike="noStrike" spc="-100">
                <a:solidFill>
                  <a:srgbClr val="202020"/>
                </a:solidFill>
                <a:latin typeface="Gmarket Sans Medium"/>
              </a:rPr>
              <a:t> </a:t>
            </a:r>
            <a:r>
              <a:rPr lang="ko-KR" sz="3500" b="false" i="false" u="none" strike="noStrike" spc="-100">
                <a:solidFill>
                  <a:srgbClr val="202020"/>
                </a:solidFill>
                <a:ea typeface="Gmarket Sans Medium"/>
              </a:rPr>
              <a:t>세부</a:t>
            </a:r>
            <a:r>
              <a:rPr lang="en-US" sz="3500" b="false" i="false" u="none" strike="noStrike" spc="-100">
                <a:solidFill>
                  <a:srgbClr val="202020"/>
                </a:solidFill>
                <a:latin typeface="Gmarket Sans Medium"/>
              </a:rPr>
              <a:t> </a:t>
            </a:r>
            <a:r>
              <a:rPr lang="ko-KR" sz="3500" b="false" i="false" u="none" strike="noStrike" spc="-100">
                <a:solidFill>
                  <a:srgbClr val="202020"/>
                </a:solidFill>
                <a:ea typeface="Gmarket Sans Medium"/>
              </a:rPr>
              <a:t>내용을</a:t>
            </a:r>
            <a:r>
              <a:rPr lang="en-US" sz="3500" b="false" i="false" u="none" strike="noStrike" spc="-100">
                <a:solidFill>
                  <a:srgbClr val="202020"/>
                </a:solidFill>
                <a:latin typeface="Gmarket Sans Medium"/>
              </a:rPr>
              <a:t> </a:t>
            </a:r>
            <a:r>
              <a:rPr lang="ko-KR" sz="3500" b="false" i="false" u="none" strike="noStrike" spc="-100">
                <a:solidFill>
                  <a:srgbClr val="202020"/>
                </a:solidFill>
                <a:ea typeface="Gmarket Sans Medium"/>
              </a:rPr>
              <a:t>입력해주세요</a:t>
            </a:r>
            <a:r>
              <a:rPr lang="en-US" sz="3500" b="false" i="false" u="none" strike="noStrike" spc="-100">
                <a:solidFill>
                  <a:srgbClr val="202020"/>
                </a:solidFill>
                <a:latin typeface="Gmarket Sans Medium"/>
              </a:rPr>
              <a:t>."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44700" y="3467100"/>
            <a:ext cx="3213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6320"/>
              </a:lnSpc>
            </a:pPr>
            <a:r>
              <a:rPr lang="en-US" sz="2200" b="false" i="false" u="none" strike="noStrike" spc="-100">
                <a:solidFill>
                  <a:srgbClr val="787878"/>
                </a:solidFill>
                <a:latin typeface="Gmarket Sans Medium"/>
              </a:rPr>
              <a:t>Main Keyword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74800" y="4914900"/>
            <a:ext cx="4864100" cy="4483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006600" y="8280400"/>
            <a:ext cx="4000500" cy="81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200" b="false" i="false" u="none" strike="noStrike" spc="-100">
                <a:solidFill>
                  <a:srgbClr val="595959"/>
                </a:solidFill>
                <a:ea typeface="Pretendard Medium"/>
              </a:rPr>
              <a:t>깔끔한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595959"/>
                </a:solidFill>
                <a:ea typeface="Pretendard Medium"/>
              </a:rPr>
              <a:t>아이콘을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595959"/>
                </a:solidFill>
                <a:ea typeface="Pretendard Medium"/>
              </a:rPr>
              <a:t>사용한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595959"/>
                </a:solidFill>
                <a:ea typeface="Pretendard Medium"/>
              </a:rPr>
              <a:t>정리는</a:t>
            </a:r>
          </a:p>
          <a:p>
            <a:pPr algn="ctr" lvl="0">
              <a:lnSpc>
                <a:spcPct val="107899"/>
              </a:lnSpc>
            </a:pPr>
            <a:r>
              <a:rPr lang="en-US" sz="2200" b="false" i="false" u="none" strike="noStrike" spc="-100">
                <a:solidFill>
                  <a:srgbClr val="595959"/>
                </a:solidFill>
                <a:latin typeface="Pretendard Medium"/>
              </a:rPr>
              <a:t>PPT</a:t>
            </a:r>
            <a:r>
              <a:rPr lang="ko-KR" sz="2200" b="false" i="false" u="none" strike="noStrike" spc="-100">
                <a:solidFill>
                  <a:srgbClr val="595959"/>
                </a:solidFill>
                <a:ea typeface="Pretendard Medium"/>
              </a:rPr>
              <a:t>의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595959"/>
                </a:solidFill>
                <a:ea typeface="Pretendard Medium"/>
              </a:rPr>
              <a:t>퀄리티를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595959"/>
                </a:solidFill>
                <a:ea typeface="Pretendard Medium"/>
              </a:rPr>
              <a:t>올려줍니다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Pretendard Medium"/>
              </a:rPr>
              <a:t>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87700" y="5270500"/>
            <a:ext cx="16510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6320"/>
              </a:lnSpc>
            </a:pPr>
            <a:r>
              <a:rPr lang="en-US" sz="2100" b="false" i="false" u="none" strike="noStrike" spc="-100">
                <a:solidFill>
                  <a:srgbClr val="C2C2C2"/>
                </a:solidFill>
                <a:latin typeface="Gmarket Sans Medium"/>
              </a:rPr>
              <a:t>Point 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68600" y="7683500"/>
            <a:ext cx="2489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6320"/>
              </a:lnSpc>
            </a:pPr>
            <a:r>
              <a:rPr lang="en-US" sz="2600" b="false" i="false" u="none" strike="noStrike" spc="-100">
                <a:solidFill>
                  <a:srgbClr val="202020"/>
                </a:solidFill>
                <a:latin typeface="Gmarket Sans Medium"/>
              </a:rPr>
              <a:t>Keyword 1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05600" y="4914900"/>
            <a:ext cx="4851400" cy="4483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086600" y="8280400"/>
            <a:ext cx="40894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200" b="false" i="false" u="none" strike="noStrike" spc="-100">
                <a:solidFill>
                  <a:srgbClr val="595959"/>
                </a:solidFill>
                <a:ea typeface="Pretendard Medium"/>
              </a:rPr>
              <a:t>핵심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595959"/>
                </a:solidFill>
                <a:ea typeface="Pretendard Medium"/>
              </a:rPr>
              <a:t>단어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595959"/>
                </a:solidFill>
                <a:ea typeface="Pretendard Medium"/>
              </a:rPr>
              <a:t>위주로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595959"/>
                </a:solidFill>
                <a:ea typeface="Pretendard Medium"/>
              </a:rPr>
              <a:t>내용을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595959"/>
                </a:solidFill>
                <a:ea typeface="Pretendard Medium"/>
              </a:rPr>
              <a:t>줄이면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Pretendard Medium"/>
              </a:rPr>
              <a:t> </a:t>
            </a:r>
          </a:p>
          <a:p>
            <a:pPr algn="ctr" lvl="0">
              <a:lnSpc>
                <a:spcPct val="107899"/>
              </a:lnSpc>
            </a:pPr>
            <a:r>
              <a:rPr lang="ko-KR" sz="2200" b="false" i="false" u="none" strike="noStrike" spc="-100">
                <a:solidFill>
                  <a:srgbClr val="595959"/>
                </a:solidFill>
                <a:ea typeface="Pretendard Medium"/>
              </a:rPr>
              <a:t>깔금한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Pretendard Medium"/>
              </a:rPr>
              <a:t> 3</a:t>
            </a:r>
            <a:r>
              <a:rPr lang="ko-KR" sz="2200" b="false" i="false" u="none" strike="noStrike" spc="-100">
                <a:solidFill>
                  <a:srgbClr val="595959"/>
                </a:solidFill>
                <a:ea typeface="Pretendard Medium"/>
              </a:rPr>
              <a:t>단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595959"/>
                </a:solidFill>
                <a:ea typeface="Pretendard Medium"/>
              </a:rPr>
              <a:t>레이아웃에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595959"/>
                </a:solidFill>
                <a:ea typeface="Pretendard Medium"/>
              </a:rPr>
              <a:t>적합합니다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Pretendard Medium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05800" y="5270500"/>
            <a:ext cx="16510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6320"/>
              </a:lnSpc>
            </a:pPr>
            <a:r>
              <a:rPr lang="en-US" sz="2100" b="false" i="false" u="none" strike="noStrike" spc="-100">
                <a:solidFill>
                  <a:srgbClr val="C2C2C2"/>
                </a:solidFill>
                <a:latin typeface="Gmarket Sans Medium"/>
              </a:rPr>
              <a:t>Point 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86700" y="7683500"/>
            <a:ext cx="2489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6320"/>
              </a:lnSpc>
            </a:pPr>
            <a:r>
              <a:rPr lang="en-US" sz="2600" b="false" i="false" u="none" strike="noStrike" spc="-100">
                <a:solidFill>
                  <a:srgbClr val="202020"/>
                </a:solidFill>
                <a:latin typeface="Gmarket Sans Medium"/>
              </a:rPr>
              <a:t>Keyword 2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849100" y="4914900"/>
            <a:ext cx="4851400" cy="4483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2039600" y="8280400"/>
            <a:ext cx="44704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200" b="false" i="false" u="none" strike="noStrike" spc="-100">
                <a:solidFill>
                  <a:srgbClr val="595959"/>
                </a:solidFill>
                <a:ea typeface="Pretendard Regular"/>
              </a:rPr>
              <a:t>폰트와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595959"/>
                </a:solidFill>
                <a:ea typeface="Pretendard Regular"/>
              </a:rPr>
              <a:t>배색을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595959"/>
                </a:solidFill>
                <a:ea typeface="Pretendard Regular"/>
              </a:rPr>
              <a:t>일관되게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Pretendard Regular"/>
              </a:rPr>
              <a:t> </a:t>
            </a:r>
            <a:r>
              <a:rPr lang="ko-KR" sz="2200" b="false" i="false" u="none" strike="noStrike" spc="-100">
                <a:solidFill>
                  <a:srgbClr val="595959"/>
                </a:solidFill>
                <a:ea typeface="Pretendard Regular"/>
              </a:rPr>
              <a:t>유지해주세요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algn="ctr" lvl="0">
              <a:lnSpc>
                <a:spcPct val="107899"/>
              </a:lnSpc>
            </a:pPr>
            <a:r>
              <a:rPr lang="ko-KR" sz="2200" b="false" i="false" u="none" strike="noStrike" spc="-100">
                <a:solidFill>
                  <a:srgbClr val="595959"/>
                </a:solidFill>
                <a:ea typeface="Pretendard Regular"/>
              </a:rPr>
              <a:t>현재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595959"/>
                </a:solidFill>
                <a:ea typeface="Pretendard Regular"/>
              </a:rPr>
              <a:t>사용하는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Pretendard Regular"/>
              </a:rPr>
              <a:t> </a:t>
            </a:r>
            <a:r>
              <a:rPr lang="ko-KR" sz="2200" b="false" i="false" u="none" strike="noStrike" spc="-100">
                <a:solidFill>
                  <a:srgbClr val="595959"/>
                </a:solidFill>
                <a:ea typeface="Pretendard Regular"/>
              </a:rPr>
              <a:t>폰트는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Pretendard Regular"/>
              </a:rPr>
              <a:t> 000</a:t>
            </a:r>
            <a:r>
              <a:rPr lang="ko-KR" sz="2200" b="false" i="false" u="none" strike="noStrike" spc="-100">
                <a:solidFill>
                  <a:srgbClr val="595959"/>
                </a:solidFill>
                <a:ea typeface="Pretendard Regular"/>
              </a:rPr>
              <a:t>입니다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449300" y="5270500"/>
            <a:ext cx="16510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6320"/>
              </a:lnSpc>
            </a:pPr>
            <a:r>
              <a:rPr lang="en-US" sz="2100" b="false" i="false" u="none" strike="noStrike" spc="-100">
                <a:solidFill>
                  <a:srgbClr val="C2C2C2"/>
                </a:solidFill>
                <a:latin typeface="Gmarket Sans Medium"/>
              </a:rPr>
              <a:t>Point 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30200" y="7683500"/>
            <a:ext cx="2489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6320"/>
              </a:lnSpc>
            </a:pPr>
            <a:r>
              <a:rPr lang="en-US" sz="2600" b="false" i="false" u="none" strike="noStrike" spc="-100">
                <a:solidFill>
                  <a:srgbClr val="202020"/>
                </a:solidFill>
                <a:latin typeface="Gmarket Sans Medium"/>
              </a:rPr>
              <a:t>Keyword 3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245100" y="3644900"/>
            <a:ext cx="723900" cy="38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004300" y="4495800"/>
            <a:ext cx="279400" cy="279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3949700" y="1524000"/>
            <a:ext cx="10375900" cy="118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600" b="false" i="false" u="none" strike="noStrike" spc="-200">
                <a:solidFill>
                  <a:srgbClr val="202020"/>
                </a:solidFill>
                <a:ea typeface="Gmarket Sans Light"/>
              </a:rPr>
              <a:t>핵심만</a:t>
            </a:r>
            <a:r>
              <a:rPr lang="en-US" sz="6600" b="false" i="false" u="none" strike="noStrike" spc="-200">
                <a:solidFill>
                  <a:srgbClr val="202020"/>
                </a:solidFill>
                <a:latin typeface="Gmarket Sans Light"/>
              </a:rPr>
              <a:t> </a:t>
            </a:r>
            <a:r>
              <a:rPr lang="ko-KR" sz="6600" b="false" i="false" u="none" strike="noStrike" spc="-200">
                <a:solidFill>
                  <a:srgbClr val="202020"/>
                </a:solidFill>
                <a:ea typeface="Gmarket Sans Light"/>
              </a:rPr>
              <a:t>담는</a:t>
            </a:r>
            <a:r>
              <a:rPr lang="en-US" sz="6600" b="false" i="false" u="none" strike="noStrike" spc="-200">
                <a:solidFill>
                  <a:srgbClr val="202020"/>
                </a:solidFill>
                <a:latin typeface="Gmarket Sans Light"/>
              </a:rPr>
              <a:t> </a:t>
            </a:r>
            <a:r>
              <a:rPr lang="en-US" sz="6600" b="false" i="false" u="none" strike="noStrike" spc="-300">
                <a:solidFill>
                  <a:srgbClr val="202020"/>
                </a:solidFill>
                <a:latin typeface="Gmarket Sans Medium"/>
              </a:rPr>
              <a:t>3</a:t>
            </a:r>
            <a:r>
              <a:rPr lang="ko-KR" sz="6600" b="false" i="false" u="none" strike="noStrike" spc="-300">
                <a:solidFill>
                  <a:srgbClr val="202020"/>
                </a:solidFill>
                <a:ea typeface="Gmarket Sans Medium"/>
              </a:rPr>
              <a:t>단</a:t>
            </a:r>
            <a:r>
              <a:rPr lang="en-US" sz="6600" b="false" i="false" u="none" strike="noStrike" spc="-300">
                <a:solidFill>
                  <a:srgbClr val="202020"/>
                </a:solidFill>
                <a:latin typeface="Gmarket Sans Medium"/>
              </a:rPr>
              <a:t> </a:t>
            </a:r>
            <a:r>
              <a:rPr lang="ko-KR" sz="6600" b="false" i="false" u="none" strike="noStrike" spc="-300">
                <a:solidFill>
                  <a:srgbClr val="202020"/>
                </a:solidFill>
                <a:ea typeface="Gmarket Sans Medium"/>
              </a:rPr>
              <a:t>레이아웃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89000" y="787400"/>
            <a:ext cx="3060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1800" b="false" i="false" u="none" strike="noStrike">
                <a:solidFill>
                  <a:srgbClr val="787878"/>
                </a:solidFill>
                <a:latin typeface="Gmarket Sans Medium"/>
              </a:rPr>
              <a:t>Chapter 01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33400" y="495300"/>
            <a:ext cx="17221200" cy="127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4" id="24"/>
          <p:cNvSpPr txBox="true"/>
          <p:nvPr/>
        </p:nvSpPr>
        <p:spPr>
          <a:xfrm rot="0">
            <a:off x="16306800" y="800100"/>
            <a:ext cx="11684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 spc="100">
                <a:solidFill>
                  <a:srgbClr val="787878"/>
                </a:solidFill>
                <a:latin typeface="Pretendard Bold"/>
              </a:rPr>
              <a:t>MIRICOM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900400" y="800100"/>
            <a:ext cx="482600" cy="279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955800" y="5842000"/>
            <a:ext cx="4064000" cy="1714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112000" y="5842000"/>
            <a:ext cx="4064000" cy="17145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242800" y="5842000"/>
            <a:ext cx="4064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753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89000" y="787400"/>
            <a:ext cx="3060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1800" b="false" i="false" u="none" strike="noStrike">
                <a:solidFill>
                  <a:srgbClr val="787878"/>
                </a:solidFill>
                <a:latin typeface="Gmarket Sans Medium"/>
              </a:rPr>
              <a:t>Chapter 01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33400" y="495300"/>
            <a:ext cx="17221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6" id="6"/>
          <p:cNvSpPr txBox="true"/>
          <p:nvPr/>
        </p:nvSpPr>
        <p:spPr>
          <a:xfrm rot="0">
            <a:off x="16306800" y="800100"/>
            <a:ext cx="11684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 spc="100">
                <a:solidFill>
                  <a:srgbClr val="787878"/>
                </a:solidFill>
                <a:latin typeface="Pretendard Bold"/>
              </a:rPr>
              <a:t>MIRICOM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900400" y="800100"/>
            <a:ext cx="482600" cy="279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10185400"/>
            <a:ext cx="18288000" cy="101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31900" y="2959100"/>
            <a:ext cx="3810000" cy="6464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130300" y="8305800"/>
            <a:ext cx="4000500" cy="81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200" b="false" i="false" u="none" strike="noStrike" spc="-100">
                <a:solidFill>
                  <a:srgbClr val="595959"/>
                </a:solidFill>
                <a:ea typeface="Pretendard Medium"/>
              </a:rPr>
              <a:t>깔끔한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595959"/>
                </a:solidFill>
                <a:ea typeface="Pretendard Medium"/>
              </a:rPr>
              <a:t>아이콘을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595959"/>
                </a:solidFill>
                <a:ea typeface="Pretendard Medium"/>
              </a:rPr>
              <a:t>사용한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595959"/>
                </a:solidFill>
                <a:ea typeface="Pretendard Medium"/>
              </a:rPr>
              <a:t>정리는</a:t>
            </a:r>
          </a:p>
          <a:p>
            <a:pPr algn="ctr" lvl="0">
              <a:lnSpc>
                <a:spcPct val="107899"/>
              </a:lnSpc>
            </a:pPr>
            <a:r>
              <a:rPr lang="en-US" sz="2200" b="false" i="false" u="none" strike="noStrike" spc="-100">
                <a:solidFill>
                  <a:srgbClr val="595959"/>
                </a:solidFill>
                <a:latin typeface="Pretendard Medium"/>
              </a:rPr>
              <a:t>PPT</a:t>
            </a:r>
            <a:r>
              <a:rPr lang="ko-KR" sz="2200" b="false" i="false" u="none" strike="noStrike" spc="-100">
                <a:solidFill>
                  <a:srgbClr val="595959"/>
                </a:solidFill>
                <a:ea typeface="Pretendard Medium"/>
              </a:rPr>
              <a:t>의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595959"/>
                </a:solidFill>
                <a:ea typeface="Pretendard Medium"/>
              </a:rPr>
              <a:t>퀄리티를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595959"/>
                </a:solidFill>
                <a:ea typeface="Pretendard Medium"/>
              </a:rPr>
              <a:t>올려줍니다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Pretendard Medium"/>
              </a:rPr>
              <a:t>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36800" y="3492500"/>
            <a:ext cx="16510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6320"/>
              </a:lnSpc>
            </a:pPr>
            <a:r>
              <a:rPr lang="en-US" sz="2100" b="false" i="false" u="none" strike="noStrike" spc="-100">
                <a:solidFill>
                  <a:srgbClr val="C2C2C2"/>
                </a:solidFill>
                <a:latin typeface="Gmarket Sans Medium"/>
              </a:rPr>
              <a:t>Point 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92300" y="7708900"/>
            <a:ext cx="2489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6320"/>
              </a:lnSpc>
            </a:pPr>
            <a:r>
              <a:rPr lang="en-US" sz="2600" b="false" i="false" u="none" strike="noStrike" spc="-100">
                <a:solidFill>
                  <a:srgbClr val="202020"/>
                </a:solidFill>
                <a:latin typeface="Gmarket Sans Medium"/>
              </a:rPr>
              <a:t>Keyword 1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257800" y="2959100"/>
            <a:ext cx="3810000" cy="64643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5156200" y="8305800"/>
            <a:ext cx="4000500" cy="81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200" b="false" i="false" u="none" strike="noStrike" spc="-100">
                <a:solidFill>
                  <a:srgbClr val="595959"/>
                </a:solidFill>
                <a:ea typeface="Pretendard Medium"/>
              </a:rPr>
              <a:t>깔끔한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595959"/>
                </a:solidFill>
                <a:ea typeface="Pretendard Medium"/>
              </a:rPr>
              <a:t>아이콘을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595959"/>
                </a:solidFill>
                <a:ea typeface="Pretendard Medium"/>
              </a:rPr>
              <a:t>사용한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595959"/>
                </a:solidFill>
                <a:ea typeface="Pretendard Medium"/>
              </a:rPr>
              <a:t>정리는</a:t>
            </a:r>
          </a:p>
          <a:p>
            <a:pPr algn="ctr" lvl="0">
              <a:lnSpc>
                <a:spcPct val="107899"/>
              </a:lnSpc>
            </a:pPr>
            <a:r>
              <a:rPr lang="en-US" sz="2200" b="false" i="false" u="none" strike="noStrike" spc="-100">
                <a:solidFill>
                  <a:srgbClr val="595959"/>
                </a:solidFill>
                <a:latin typeface="Pretendard Medium"/>
              </a:rPr>
              <a:t>PPT</a:t>
            </a:r>
            <a:r>
              <a:rPr lang="ko-KR" sz="2200" b="false" i="false" u="none" strike="noStrike" spc="-100">
                <a:solidFill>
                  <a:srgbClr val="595959"/>
                </a:solidFill>
                <a:ea typeface="Pretendard Medium"/>
              </a:rPr>
              <a:t>의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595959"/>
                </a:solidFill>
                <a:ea typeface="Pretendard Medium"/>
              </a:rPr>
              <a:t>퀄리티를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595959"/>
                </a:solidFill>
                <a:ea typeface="Pretendard Medium"/>
              </a:rPr>
              <a:t>올려줍니다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Pretendard Medium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362700" y="3492500"/>
            <a:ext cx="16510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6320"/>
              </a:lnSpc>
            </a:pPr>
            <a:r>
              <a:rPr lang="en-US" sz="2100" b="false" i="false" u="none" strike="noStrike" spc="-100">
                <a:solidFill>
                  <a:srgbClr val="C2C2C2"/>
                </a:solidFill>
                <a:latin typeface="Gmarket Sans Medium"/>
              </a:rPr>
              <a:t>Point 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905500" y="7708900"/>
            <a:ext cx="24892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6320"/>
              </a:lnSpc>
            </a:pPr>
            <a:r>
              <a:rPr lang="en-US" sz="2600" b="false" i="false" u="none" strike="noStrike" spc="-100">
                <a:solidFill>
                  <a:srgbClr val="202020"/>
                </a:solidFill>
                <a:latin typeface="Gmarket Sans Medium"/>
              </a:rPr>
              <a:t>Keyword 2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283700" y="2959100"/>
            <a:ext cx="3810000" cy="64643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9194800" y="8305800"/>
            <a:ext cx="4000500" cy="81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200" b="false" i="false" u="none" strike="noStrike" spc="-100">
                <a:solidFill>
                  <a:srgbClr val="595959"/>
                </a:solidFill>
                <a:ea typeface="Pretendard Medium"/>
              </a:rPr>
              <a:t>깔끔한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595959"/>
                </a:solidFill>
                <a:ea typeface="Pretendard Medium"/>
              </a:rPr>
              <a:t>아이콘을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595959"/>
                </a:solidFill>
                <a:ea typeface="Pretendard Medium"/>
              </a:rPr>
              <a:t>사용한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595959"/>
                </a:solidFill>
                <a:ea typeface="Pretendard Medium"/>
              </a:rPr>
              <a:t>정리는</a:t>
            </a:r>
          </a:p>
          <a:p>
            <a:pPr algn="ctr" lvl="0">
              <a:lnSpc>
                <a:spcPct val="107899"/>
              </a:lnSpc>
            </a:pPr>
            <a:r>
              <a:rPr lang="en-US" sz="2200" b="false" i="false" u="none" strike="noStrike" spc="-100">
                <a:solidFill>
                  <a:srgbClr val="595959"/>
                </a:solidFill>
                <a:latin typeface="Pretendard Medium"/>
              </a:rPr>
              <a:t>PPT</a:t>
            </a:r>
            <a:r>
              <a:rPr lang="ko-KR" sz="2200" b="false" i="false" u="none" strike="noStrike" spc="-100">
                <a:solidFill>
                  <a:srgbClr val="595959"/>
                </a:solidFill>
                <a:ea typeface="Pretendard Medium"/>
              </a:rPr>
              <a:t>의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595959"/>
                </a:solidFill>
                <a:ea typeface="Pretendard Medium"/>
              </a:rPr>
              <a:t>퀄리티를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595959"/>
                </a:solidFill>
                <a:ea typeface="Pretendard Medium"/>
              </a:rPr>
              <a:t>올려줍니다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Pretendard Medium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88600" y="3492500"/>
            <a:ext cx="16510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6320"/>
              </a:lnSpc>
            </a:pPr>
            <a:r>
              <a:rPr lang="en-US" sz="2100" b="false" i="false" u="none" strike="noStrike" spc="-100">
                <a:solidFill>
                  <a:srgbClr val="C2C2C2"/>
                </a:solidFill>
                <a:latin typeface="Gmarket Sans Medium"/>
              </a:rPr>
              <a:t>Point 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44100" y="7708900"/>
            <a:ext cx="24892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6320"/>
              </a:lnSpc>
            </a:pPr>
            <a:r>
              <a:rPr lang="en-US" sz="2600" b="false" i="false" u="none" strike="noStrike" spc="-100">
                <a:solidFill>
                  <a:srgbClr val="202020"/>
                </a:solidFill>
                <a:latin typeface="Gmarket Sans Medium"/>
              </a:rPr>
              <a:t>Keyword 3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309600" y="2959100"/>
            <a:ext cx="3810000" cy="64643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3208000" y="8305800"/>
            <a:ext cx="4000500" cy="81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200" b="false" i="false" u="none" strike="noStrike" spc="-100">
                <a:solidFill>
                  <a:srgbClr val="595959"/>
                </a:solidFill>
                <a:ea typeface="Pretendard Medium"/>
              </a:rPr>
              <a:t>깔끔한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595959"/>
                </a:solidFill>
                <a:ea typeface="Pretendard Medium"/>
              </a:rPr>
              <a:t>아이콘을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595959"/>
                </a:solidFill>
                <a:ea typeface="Pretendard Medium"/>
              </a:rPr>
              <a:t>사용한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595959"/>
                </a:solidFill>
                <a:ea typeface="Pretendard Medium"/>
              </a:rPr>
              <a:t>정리는</a:t>
            </a:r>
          </a:p>
          <a:p>
            <a:pPr algn="ctr" lvl="0">
              <a:lnSpc>
                <a:spcPct val="107899"/>
              </a:lnSpc>
            </a:pPr>
            <a:r>
              <a:rPr lang="en-US" sz="2200" b="false" i="false" u="none" strike="noStrike" spc="-100">
                <a:solidFill>
                  <a:srgbClr val="595959"/>
                </a:solidFill>
                <a:latin typeface="Pretendard Medium"/>
              </a:rPr>
              <a:t>PPT</a:t>
            </a:r>
            <a:r>
              <a:rPr lang="ko-KR" sz="2200" b="false" i="false" u="none" strike="noStrike" spc="-100">
                <a:solidFill>
                  <a:srgbClr val="595959"/>
                </a:solidFill>
                <a:ea typeface="Pretendard Medium"/>
              </a:rPr>
              <a:t>의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595959"/>
                </a:solidFill>
                <a:ea typeface="Pretendard Medium"/>
              </a:rPr>
              <a:t>퀄리티를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595959"/>
                </a:solidFill>
                <a:ea typeface="Pretendard Medium"/>
              </a:rPr>
              <a:t>올려줍니다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Pretendard Medium"/>
              </a:rPr>
              <a:t>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414500" y="3492500"/>
            <a:ext cx="16510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6320"/>
              </a:lnSpc>
            </a:pPr>
            <a:r>
              <a:rPr lang="en-US" sz="2100" b="false" i="false" u="none" strike="noStrike" spc="-100">
                <a:solidFill>
                  <a:srgbClr val="C2C2C2"/>
                </a:solidFill>
                <a:latin typeface="Gmarket Sans Medium"/>
              </a:rPr>
              <a:t>Point 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970000" y="7708900"/>
            <a:ext cx="24892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6320"/>
              </a:lnSpc>
            </a:pPr>
            <a:r>
              <a:rPr lang="en-US" sz="2600" b="false" i="false" u="none" strike="noStrike" spc="-100">
                <a:solidFill>
                  <a:srgbClr val="202020"/>
                </a:solidFill>
                <a:latin typeface="Gmarket Sans Medium"/>
              </a:rPr>
              <a:t>Keyword 4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35100" y="4000500"/>
            <a:ext cx="3390900" cy="3505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461000" y="4000500"/>
            <a:ext cx="3390900" cy="35052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486900" y="4000500"/>
            <a:ext cx="3390900" cy="35052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512800" y="4000500"/>
            <a:ext cx="3390900" cy="35052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3949700" y="1524000"/>
            <a:ext cx="10375900" cy="118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600" b="false" i="false" u="none" strike="noStrike" spc="-200">
                <a:solidFill>
                  <a:srgbClr val="202020"/>
                </a:solidFill>
                <a:ea typeface="Gmarket Sans Light"/>
              </a:rPr>
              <a:t>핵심만</a:t>
            </a:r>
            <a:r>
              <a:rPr lang="en-US" sz="6600" b="false" i="false" u="none" strike="noStrike" spc="-200">
                <a:solidFill>
                  <a:srgbClr val="202020"/>
                </a:solidFill>
                <a:latin typeface="Gmarket Sans Light"/>
              </a:rPr>
              <a:t> </a:t>
            </a:r>
            <a:r>
              <a:rPr lang="ko-KR" sz="6600" b="false" i="false" u="none" strike="noStrike" spc="-200">
                <a:solidFill>
                  <a:srgbClr val="202020"/>
                </a:solidFill>
                <a:ea typeface="Gmarket Sans Light"/>
              </a:rPr>
              <a:t>담는</a:t>
            </a:r>
            <a:r>
              <a:rPr lang="en-US" sz="6600" b="false" i="false" u="none" strike="noStrike" spc="-200">
                <a:solidFill>
                  <a:srgbClr val="202020"/>
                </a:solidFill>
                <a:latin typeface="Gmarket Sans Light"/>
              </a:rPr>
              <a:t> </a:t>
            </a:r>
            <a:r>
              <a:rPr lang="en-US" sz="6600" b="false" i="false" u="none" strike="noStrike" spc="-300">
                <a:solidFill>
                  <a:srgbClr val="202020"/>
                </a:solidFill>
                <a:latin typeface="Gmarket Sans Medium"/>
              </a:rPr>
              <a:t>4</a:t>
            </a:r>
            <a:r>
              <a:rPr lang="ko-KR" sz="6600" b="false" i="false" u="none" strike="noStrike" spc="-300">
                <a:solidFill>
                  <a:srgbClr val="202020"/>
                </a:solidFill>
                <a:ea typeface="Gmarket Sans Medium"/>
              </a:rPr>
              <a:t>단</a:t>
            </a:r>
            <a:r>
              <a:rPr lang="en-US" sz="6600" b="false" i="false" u="none" strike="noStrike" spc="-300">
                <a:solidFill>
                  <a:srgbClr val="202020"/>
                </a:solidFill>
                <a:latin typeface="Gmarket Sans Medium"/>
              </a:rPr>
              <a:t> </a:t>
            </a:r>
            <a:r>
              <a:rPr lang="ko-KR" sz="6600" b="false" i="false" u="none" strike="noStrike" spc="-300">
                <a:solidFill>
                  <a:srgbClr val="202020"/>
                </a:solidFill>
                <a:ea typeface="Gmarket Sans Medium"/>
              </a:rPr>
              <a:t>레이아웃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0" y="10185400"/>
            <a:ext cx="18719800" cy="18923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89000" y="787400"/>
            <a:ext cx="3060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1800" b="false" i="false" u="none" strike="noStrike">
                <a:solidFill>
                  <a:srgbClr val="787878"/>
                </a:solidFill>
                <a:latin typeface="Gmarket Sans Medium"/>
              </a:rPr>
              <a:t>Chapter 02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33400" y="495300"/>
            <a:ext cx="17221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6" id="6"/>
          <p:cNvSpPr txBox="true"/>
          <p:nvPr/>
        </p:nvSpPr>
        <p:spPr>
          <a:xfrm rot="0">
            <a:off x="16306800" y="800100"/>
            <a:ext cx="11684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 spc="100">
                <a:solidFill>
                  <a:srgbClr val="787878"/>
                </a:solidFill>
                <a:latin typeface="Pretendard Bold"/>
              </a:rPr>
              <a:t>MIRICOM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900400" y="800100"/>
            <a:ext cx="482600" cy="279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89000" y="1968500"/>
            <a:ext cx="3695700" cy="7429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496800" y="2819400"/>
            <a:ext cx="4597400" cy="3594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700" b="false" i="false" u="none" strike="noStrike" spc="-200">
                <a:solidFill>
                  <a:srgbClr val="202020"/>
                </a:solidFill>
                <a:ea typeface="Gmarket Sans Medium"/>
              </a:rPr>
              <a:t>사진</a:t>
            </a:r>
            <a:r>
              <a:rPr lang="ko-KR" sz="5700" b="false" i="false" u="none" strike="noStrike" spc="-200">
                <a:solidFill>
                  <a:srgbClr val="202020"/>
                </a:solidFill>
                <a:ea typeface="Gmarket Sans Light"/>
              </a:rPr>
              <a:t>을</a:t>
            </a:r>
            <a:r>
              <a:rPr lang="en-US" sz="5700" b="false" i="false" u="none" strike="noStrike" spc="-200">
                <a:solidFill>
                  <a:srgbClr val="202020"/>
                </a:solidFill>
                <a:latin typeface="Gmarket Sans Light"/>
              </a:rPr>
              <a:t> </a:t>
            </a:r>
            <a:r>
              <a:rPr lang="ko-KR" sz="5700" b="false" i="false" u="none" strike="noStrike" spc="-200">
                <a:solidFill>
                  <a:srgbClr val="202020"/>
                </a:solidFill>
                <a:ea typeface="Gmarket Sans Light"/>
              </a:rPr>
              <a:t>넣고</a:t>
            </a:r>
          </a:p>
          <a:p>
            <a:pPr algn="l" lvl="0">
              <a:lnSpc>
                <a:spcPct val="99600"/>
              </a:lnSpc>
            </a:pPr>
            <a:r>
              <a:rPr lang="ko-KR" sz="5700" b="false" i="false" u="none" strike="noStrike" spc="-200">
                <a:solidFill>
                  <a:srgbClr val="202020"/>
                </a:solidFill>
                <a:ea typeface="Gmarket Sans Light"/>
              </a:rPr>
              <a:t>아무</a:t>
            </a:r>
            <a:r>
              <a:rPr lang="en-US" sz="5700" b="false" i="false" u="none" strike="noStrike" spc="-200">
                <a:solidFill>
                  <a:srgbClr val="202020"/>
                </a:solidFill>
                <a:latin typeface="Gmarket Sans Light"/>
              </a:rPr>
              <a:t> </a:t>
            </a:r>
            <a:r>
              <a:rPr lang="ko-KR" sz="5700" b="false" i="false" u="none" strike="noStrike" spc="-200">
                <a:solidFill>
                  <a:srgbClr val="202020"/>
                </a:solidFill>
                <a:ea typeface="Gmarket Sans Light"/>
              </a:rPr>
              <a:t>말</a:t>
            </a:r>
            <a:r>
              <a:rPr lang="en-US" sz="5700" b="false" i="false" u="none" strike="noStrike" spc="-200">
                <a:solidFill>
                  <a:srgbClr val="202020"/>
                </a:solidFill>
                <a:latin typeface="Gmarket Sans Light"/>
              </a:rPr>
              <a:t> </a:t>
            </a:r>
            <a:r>
              <a:rPr lang="ko-KR" sz="5700" b="false" i="false" u="none" strike="noStrike" spc="-200">
                <a:solidFill>
                  <a:srgbClr val="202020"/>
                </a:solidFill>
                <a:ea typeface="Gmarket Sans Light"/>
              </a:rPr>
              <a:t>해도</a:t>
            </a:r>
          </a:p>
          <a:p>
            <a:pPr algn="l" lvl="0">
              <a:lnSpc>
                <a:spcPct val="99600"/>
              </a:lnSpc>
            </a:pPr>
            <a:r>
              <a:rPr lang="ko-KR" sz="5700" b="false" i="false" u="none" strike="noStrike" spc="-200">
                <a:solidFill>
                  <a:srgbClr val="202020"/>
                </a:solidFill>
                <a:ea typeface="Gmarket Sans Light"/>
              </a:rPr>
              <a:t>어색하지</a:t>
            </a:r>
            <a:r>
              <a:rPr lang="en-US" sz="5700" b="false" i="false" u="none" strike="noStrike" spc="-200">
                <a:solidFill>
                  <a:srgbClr val="202020"/>
                </a:solidFill>
                <a:latin typeface="Gmarket Sans Light"/>
              </a:rPr>
              <a:t> </a:t>
            </a:r>
            <a:r>
              <a:rPr lang="ko-KR" sz="5700" b="false" i="false" u="none" strike="noStrike" spc="-200">
                <a:solidFill>
                  <a:srgbClr val="202020"/>
                </a:solidFill>
                <a:ea typeface="Gmarket Sans Light"/>
              </a:rPr>
              <a:t>않은</a:t>
            </a:r>
          </a:p>
          <a:p>
            <a:pPr algn="l" lvl="0">
              <a:lnSpc>
                <a:spcPct val="99600"/>
              </a:lnSpc>
            </a:pPr>
            <a:r>
              <a:rPr lang="ko-KR" sz="5700" b="false" i="false" u="none" strike="noStrike" spc="-200">
                <a:solidFill>
                  <a:srgbClr val="202020"/>
                </a:solidFill>
                <a:ea typeface="Gmarket Sans Medium"/>
              </a:rPr>
              <a:t>페이지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96800" y="7315200"/>
            <a:ext cx="6604000" cy="118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내용을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간략하게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작성해주세요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. </a:t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프리텐다드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 Light, 22pt,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자간은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 0, </a:t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행간은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 1.4pt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가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적당합니다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. 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699000" y="1968500"/>
            <a:ext cx="3695700" cy="7429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09000" y="1955800"/>
            <a:ext cx="3695700" cy="7442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06500" y="4114800"/>
            <a:ext cx="7810500" cy="5219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27000" y="10185400"/>
            <a:ext cx="18719800" cy="18923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949700" y="1524000"/>
            <a:ext cx="10375900" cy="118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600" b="false" i="false" u="none" strike="noStrike" spc="-200">
                <a:solidFill>
                  <a:srgbClr val="202020"/>
                </a:solidFill>
                <a:ea typeface="Gmarket Sans Light"/>
              </a:rPr>
              <a:t>추이를</a:t>
            </a:r>
            <a:r>
              <a:rPr lang="en-US" sz="6600" b="false" i="false" u="none" strike="noStrike" spc="-200">
                <a:solidFill>
                  <a:srgbClr val="202020"/>
                </a:solidFill>
                <a:latin typeface="Gmarket Sans Light"/>
              </a:rPr>
              <a:t> </a:t>
            </a:r>
            <a:r>
              <a:rPr lang="ko-KR" sz="6600" b="false" i="false" u="none" strike="noStrike" spc="-200">
                <a:solidFill>
                  <a:srgbClr val="202020"/>
                </a:solidFill>
                <a:ea typeface="Gmarket Sans Light"/>
              </a:rPr>
              <a:t>보여주는</a:t>
            </a:r>
            <a:r>
              <a:rPr lang="en-US" sz="6600" b="false" i="false" u="none" strike="noStrike" spc="-200">
                <a:solidFill>
                  <a:srgbClr val="202020"/>
                </a:solidFill>
                <a:latin typeface="Gmarket Sans Light"/>
              </a:rPr>
              <a:t> </a:t>
            </a:r>
            <a:r>
              <a:rPr lang="ko-KR" sz="6600" b="false" i="false" u="none" strike="noStrike" spc="-200">
                <a:solidFill>
                  <a:srgbClr val="202020"/>
                </a:solidFill>
                <a:ea typeface="Gmarket Sans Medium"/>
              </a:rPr>
              <a:t>선</a:t>
            </a:r>
            <a:r>
              <a:rPr lang="en-US" sz="6600" b="false" i="false" u="none" strike="noStrike" spc="-200">
                <a:solidFill>
                  <a:srgbClr val="202020"/>
                </a:solidFill>
                <a:latin typeface="Gmarket Sans Medium"/>
              </a:rPr>
              <a:t> </a:t>
            </a:r>
            <a:r>
              <a:rPr lang="ko-KR" sz="6600" b="false" i="false" u="none" strike="noStrike" spc="-200">
                <a:solidFill>
                  <a:srgbClr val="202020"/>
                </a:solidFill>
                <a:ea typeface="Gmarket Sans Medium"/>
              </a:rPr>
              <a:t>그래프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89000" y="787400"/>
            <a:ext cx="3060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1800" b="false" i="false" u="none" strike="noStrike">
                <a:solidFill>
                  <a:srgbClr val="787878"/>
                </a:solidFill>
                <a:latin typeface="Gmarket Sans Medium"/>
              </a:rPr>
              <a:t>Chapter 03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33400" y="495300"/>
            <a:ext cx="17221200" cy="127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8" id="8"/>
          <p:cNvSpPr txBox="true"/>
          <p:nvPr/>
        </p:nvSpPr>
        <p:spPr>
          <a:xfrm rot="0">
            <a:off x="16306800" y="800100"/>
            <a:ext cx="11684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 spc="100">
                <a:solidFill>
                  <a:srgbClr val="787878"/>
                </a:solidFill>
                <a:latin typeface="Pretendard Bold"/>
              </a:rPr>
              <a:t>MIRICOM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900400" y="800100"/>
            <a:ext cx="482600" cy="279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27200" y="4572000"/>
            <a:ext cx="6692900" cy="4241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283700" y="4114800"/>
            <a:ext cx="7835900" cy="11430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1493500" y="4343400"/>
            <a:ext cx="56388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선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그래프는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간단하게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이해하기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쉬운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그래프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입니다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.</a:t>
            </a:r>
          </a:p>
          <a:p>
            <a:pPr algn="l" lvl="0">
              <a:lnSpc>
                <a:spcPct val="107899"/>
              </a:lnSpc>
            </a:pP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시간의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흐름에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따른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데이터를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나타내기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좋습니다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91700" y="4483100"/>
            <a:ext cx="1270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2000" b="false" i="false" u="none" strike="noStrike" spc="-100">
                <a:solidFill>
                  <a:srgbClr val="3550D8"/>
                </a:solidFill>
                <a:latin typeface="Gmarket Sans Medium"/>
              </a:rPr>
              <a:t>Point 1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0718800" y="4673600"/>
            <a:ext cx="685800" cy="38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3073400" y="2844800"/>
            <a:ext cx="12128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키워드에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관련된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설명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내용을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간략하게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작성해주세요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. </a:t>
            </a:r>
          </a:p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프리텐다드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 Light, 22pt,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자간은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 0,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행간은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 1.4pt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가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적당합니다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. 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283700" y="5473700"/>
            <a:ext cx="7835900" cy="11430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1493500" y="5689600"/>
            <a:ext cx="56388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다만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비교를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위한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그래프나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,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단순히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수량을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표기할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때</a:t>
            </a:r>
          </a:p>
          <a:p>
            <a:pPr algn="l" lvl="0">
              <a:lnSpc>
                <a:spcPct val="107899"/>
              </a:lnSpc>
            </a:pP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선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그래프는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적합하지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않습니다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791700" y="5829300"/>
            <a:ext cx="1270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2000" b="false" i="false" u="none" strike="noStrike" spc="-100">
                <a:solidFill>
                  <a:srgbClr val="3550D8"/>
                </a:solidFill>
                <a:latin typeface="Gmarket Sans Medium"/>
              </a:rPr>
              <a:t>Point 2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0718800" y="6019800"/>
            <a:ext cx="685800" cy="38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283700" y="6819900"/>
            <a:ext cx="7835900" cy="11430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1493500" y="7048500"/>
            <a:ext cx="56388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선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그래프는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적은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양의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데이터보다는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많은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양의</a:t>
            </a:r>
          </a:p>
          <a:p>
            <a:pPr algn="l" lvl="0">
              <a:lnSpc>
                <a:spcPct val="107899"/>
              </a:lnSpc>
            </a:pP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데이터를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시각화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하기에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적합합니다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791700" y="7188200"/>
            <a:ext cx="1270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2000" b="false" i="false" u="none" strike="noStrike" spc="-100">
                <a:solidFill>
                  <a:srgbClr val="3550D8"/>
                </a:solidFill>
                <a:latin typeface="Gmarket Sans Medium"/>
              </a:rPr>
              <a:t>Point 3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0718800" y="7378700"/>
            <a:ext cx="685800" cy="38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283700" y="8178800"/>
            <a:ext cx="7835900" cy="11430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493500" y="8407400"/>
            <a:ext cx="56388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여러분의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성과를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시간의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흐름에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따라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선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그래프로</a:t>
            </a:r>
          </a:p>
          <a:p>
            <a:pPr algn="l" lvl="0">
              <a:lnSpc>
                <a:spcPct val="107899"/>
              </a:lnSpc>
            </a:pP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나타내보세요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791700" y="8547100"/>
            <a:ext cx="1270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2000" b="false" i="false" u="none" strike="noStrike" spc="-100">
                <a:solidFill>
                  <a:srgbClr val="3550D8"/>
                </a:solidFill>
                <a:latin typeface="Gmarket Sans Medium"/>
              </a:rPr>
              <a:t>Point 4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0718800" y="8737600"/>
            <a:ext cx="685800" cy="381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93800" y="3568700"/>
            <a:ext cx="7874000" cy="467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27000" y="10185400"/>
            <a:ext cx="18719800" cy="18923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378200" y="1524000"/>
            <a:ext cx="11531600" cy="118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600" b="false" i="false" u="none" strike="noStrike" spc="-300">
                <a:solidFill>
                  <a:srgbClr val="202020"/>
                </a:solidFill>
                <a:ea typeface="Gmarket Sans Light"/>
              </a:rPr>
              <a:t>한눈에</a:t>
            </a:r>
            <a:r>
              <a:rPr lang="en-US" sz="6600" b="false" i="false" u="none" strike="noStrike" spc="-300">
                <a:solidFill>
                  <a:srgbClr val="202020"/>
                </a:solidFill>
                <a:latin typeface="Gmarket Sans Light"/>
              </a:rPr>
              <a:t> </a:t>
            </a:r>
            <a:r>
              <a:rPr lang="ko-KR" sz="6600" b="false" i="false" u="none" strike="noStrike" spc="-300">
                <a:solidFill>
                  <a:srgbClr val="202020"/>
                </a:solidFill>
                <a:ea typeface="Gmarket Sans Light"/>
              </a:rPr>
              <a:t>비교하는</a:t>
            </a:r>
            <a:r>
              <a:rPr lang="en-US" sz="6600" b="false" i="false" u="none" strike="noStrike" spc="-300">
                <a:solidFill>
                  <a:srgbClr val="202020"/>
                </a:solidFill>
                <a:latin typeface="Gmarket Sans Light"/>
              </a:rPr>
              <a:t> </a:t>
            </a:r>
            <a:r>
              <a:rPr lang="ko-KR" sz="6600" b="false" i="false" u="none" strike="noStrike" spc="-300">
                <a:solidFill>
                  <a:srgbClr val="202020"/>
                </a:solidFill>
                <a:ea typeface="Gmarket Sans Medium"/>
              </a:rPr>
              <a:t>다양한</a:t>
            </a:r>
            <a:r>
              <a:rPr lang="en-US" sz="6600" b="false" i="false" u="none" strike="noStrike" spc="-300">
                <a:solidFill>
                  <a:srgbClr val="202020"/>
                </a:solidFill>
                <a:latin typeface="Gmarket Sans Medium"/>
              </a:rPr>
              <a:t> </a:t>
            </a:r>
            <a:r>
              <a:rPr lang="ko-KR" sz="6600" b="false" i="false" u="none" strike="noStrike" spc="-300">
                <a:solidFill>
                  <a:srgbClr val="202020"/>
                </a:solidFill>
                <a:ea typeface="Gmarket Sans Medium"/>
              </a:rPr>
              <a:t>그래프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89000" y="787400"/>
            <a:ext cx="3060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1800" b="false" i="false" u="none" strike="noStrike">
                <a:solidFill>
                  <a:srgbClr val="787878"/>
                </a:solidFill>
                <a:latin typeface="Gmarket Sans Medium"/>
              </a:rPr>
              <a:t>Chapter 04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33400" y="495300"/>
            <a:ext cx="17221200" cy="127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8" id="8"/>
          <p:cNvSpPr txBox="true"/>
          <p:nvPr/>
        </p:nvSpPr>
        <p:spPr>
          <a:xfrm rot="0">
            <a:off x="16306800" y="800100"/>
            <a:ext cx="11684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 spc="100">
                <a:solidFill>
                  <a:srgbClr val="787878"/>
                </a:solidFill>
                <a:latin typeface="Pretendard Bold"/>
              </a:rPr>
              <a:t>MIRICOM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900400" y="800100"/>
            <a:ext cx="482600" cy="279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06500" y="8369300"/>
            <a:ext cx="15875000" cy="1143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965700" y="8597900"/>
            <a:ext cx="98171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막대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그래프와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원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그래프는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한눈에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비교하기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쉬운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유용한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그래프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입니다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.</a:t>
            </a:r>
          </a:p>
          <a:p>
            <a:pPr algn="ctr" lvl="0">
              <a:lnSpc>
                <a:spcPct val="107899"/>
              </a:lnSpc>
            </a:pP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경쟁사와의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비교나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지난해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성과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달성률과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예산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집행률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등을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비교할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때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그래프를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이용해보세요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19400" y="8737600"/>
            <a:ext cx="1270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2000" b="false" i="false" u="none" strike="noStrike" spc="-100">
                <a:solidFill>
                  <a:srgbClr val="3550D8"/>
                </a:solidFill>
                <a:latin typeface="Gmarket Sans Medium"/>
              </a:rPr>
              <a:t>Result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292600" y="8928100"/>
            <a:ext cx="685800" cy="38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30400" y="3924300"/>
            <a:ext cx="6375400" cy="3606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156700" y="3568700"/>
            <a:ext cx="7874000" cy="46355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3073400" y="2844800"/>
            <a:ext cx="12128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키워드에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관련된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설명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내용을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간략하게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작성해주세요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. 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690100" y="4152900"/>
            <a:ext cx="3759200" cy="3594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3779500" y="5207000"/>
            <a:ext cx="2844800" cy="1079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1600" b="false" i="false" u="none" strike="noStrike" spc="-100">
                <a:solidFill>
                  <a:srgbClr val="595959"/>
                </a:solidFill>
                <a:ea typeface="Pretendard Medium"/>
              </a:rPr>
              <a:t>한눈에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600" b="false" i="false" u="none" strike="noStrike" spc="-100">
                <a:solidFill>
                  <a:srgbClr val="595959"/>
                </a:solidFill>
                <a:ea typeface="Pretendard Medium"/>
              </a:rPr>
              <a:t>데이터를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600" b="false" i="false" u="none" strike="noStrike" spc="-100">
                <a:solidFill>
                  <a:srgbClr val="595959"/>
                </a:solidFill>
                <a:ea typeface="Pretendard Medium"/>
              </a:rPr>
              <a:t>쉽게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600" b="false" i="false" u="none" strike="noStrike" spc="-100">
                <a:solidFill>
                  <a:srgbClr val="595959"/>
                </a:solidFill>
                <a:ea typeface="Pretendard Medium"/>
              </a:rPr>
              <a:t>비교할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600" b="false" i="false" u="none" strike="noStrike" spc="-100">
                <a:solidFill>
                  <a:srgbClr val="595959"/>
                </a:solidFill>
                <a:ea typeface="Pretendard Medium"/>
              </a:rPr>
              <a:t>수</a:t>
            </a:r>
          </a:p>
          <a:p>
            <a:pPr algn="l" lvl="0">
              <a:lnSpc>
                <a:spcPct val="107899"/>
              </a:lnSpc>
            </a:pPr>
            <a:r>
              <a:rPr lang="ko-KR" sz="1600" b="false" i="false" u="none" strike="noStrike" spc="-100">
                <a:solidFill>
                  <a:srgbClr val="595959"/>
                </a:solidFill>
                <a:ea typeface="Pretendard Medium"/>
              </a:rPr>
              <a:t>있는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Pretendard Medium"/>
              </a:rPr>
              <a:t> </a:t>
            </a:r>
            <a:r>
              <a:rPr lang="ko-KR" sz="1600" b="false" i="false" u="none" strike="noStrike" spc="-100">
                <a:solidFill>
                  <a:srgbClr val="595959"/>
                </a:solidFill>
                <a:ea typeface="Pretendard Medium"/>
              </a:rPr>
              <a:t>원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600" b="false" i="false" u="none" strike="noStrike" spc="-100">
                <a:solidFill>
                  <a:srgbClr val="595959"/>
                </a:solidFill>
                <a:ea typeface="Pretendard Medium"/>
              </a:rPr>
              <a:t>그래프를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600" b="false" i="false" u="none" strike="noStrike" spc="-100">
                <a:solidFill>
                  <a:srgbClr val="595959"/>
                </a:solidFill>
                <a:ea typeface="Pretendard Medium"/>
              </a:rPr>
              <a:t>활용하여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600" b="false" i="false" u="none" strike="noStrike" spc="-100">
                <a:solidFill>
                  <a:srgbClr val="595959"/>
                </a:solidFill>
                <a:ea typeface="Pretendard Medium"/>
              </a:rPr>
              <a:t>업무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Pretendard Medium"/>
              </a:rPr>
              <a:t> </a:t>
            </a:r>
            <a:r>
              <a:rPr lang="ko-KR" sz="1600" b="false" i="false" u="none" strike="noStrike" spc="-100">
                <a:solidFill>
                  <a:srgbClr val="595959"/>
                </a:solidFill>
                <a:ea typeface="Pretendard Medium"/>
              </a:rPr>
              <a:t>별</a:t>
            </a:r>
          </a:p>
          <a:p>
            <a:pPr algn="l" lvl="0">
              <a:lnSpc>
                <a:spcPct val="107899"/>
              </a:lnSpc>
            </a:pPr>
            <a:r>
              <a:rPr lang="ko-KR" sz="1600" b="false" i="false" u="none" strike="noStrike" spc="-100">
                <a:solidFill>
                  <a:srgbClr val="595959"/>
                </a:solidFill>
                <a:ea typeface="Pretendard Medium"/>
              </a:rPr>
              <a:t>성과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600" b="false" i="false" u="none" strike="noStrike" spc="-100">
                <a:solidFill>
                  <a:srgbClr val="595959"/>
                </a:solidFill>
                <a:ea typeface="Pretendard Medium"/>
              </a:rPr>
              <a:t>달성률이나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600" b="false" i="false" u="none" strike="noStrike" spc="-100">
                <a:solidFill>
                  <a:srgbClr val="595959"/>
                </a:solidFill>
                <a:ea typeface="Pretendard Medium"/>
              </a:rPr>
              <a:t>예산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600" b="false" i="false" u="none" strike="noStrike" spc="-100">
                <a:solidFill>
                  <a:srgbClr val="595959"/>
                </a:solidFill>
                <a:ea typeface="Pretendard Medium"/>
              </a:rPr>
              <a:t>집행률을</a:t>
            </a:r>
          </a:p>
          <a:p>
            <a:pPr algn="l" lvl="0">
              <a:lnSpc>
                <a:spcPct val="107899"/>
              </a:lnSpc>
            </a:pPr>
            <a:r>
              <a:rPr lang="ko-KR" sz="1600" b="false" i="false" u="none" strike="noStrike" spc="-100">
                <a:solidFill>
                  <a:srgbClr val="595959"/>
                </a:solidFill>
                <a:ea typeface="Pretendard Medium"/>
              </a:rPr>
              <a:t>표현해보세요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Pretendard Medium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779500" y="4737100"/>
            <a:ext cx="19685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6320"/>
              </a:lnSpc>
            </a:pPr>
            <a:r>
              <a:rPr lang="ko-KR" sz="2000" b="false" i="false" u="none" strike="noStrike" spc="-100">
                <a:solidFill>
                  <a:srgbClr val="202020"/>
                </a:solidFill>
                <a:ea typeface="Gmarket Sans Medium"/>
              </a:rPr>
              <a:t>원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Gmarket Sans Medium"/>
              </a:rPr>
              <a:t>그래프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995400" y="6845300"/>
            <a:ext cx="8382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1000" b="false" i="false" u="none" strike="noStrike">
                <a:solidFill>
                  <a:srgbClr val="202020"/>
                </a:solidFill>
                <a:latin typeface="Pretendard Medium"/>
              </a:rPr>
              <a:t>Keyword 1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779500" y="6845300"/>
            <a:ext cx="177800" cy="1778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4947900" y="6845300"/>
            <a:ext cx="6985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1000" b="false" i="false" u="none" strike="noStrike">
                <a:solidFill>
                  <a:srgbClr val="202020"/>
                </a:solidFill>
                <a:latin typeface="Pretendard Medium"/>
              </a:rPr>
              <a:t>Keyword 2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732000" y="6845300"/>
            <a:ext cx="177800" cy="1778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5963900" y="6845300"/>
            <a:ext cx="8001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1000" b="false" i="false" u="none" strike="noStrike">
                <a:solidFill>
                  <a:srgbClr val="202020"/>
                </a:solidFill>
                <a:latin typeface="Pretendard Medium"/>
              </a:rPr>
              <a:t>Keyword 3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722600" y="6845300"/>
            <a:ext cx="177800" cy="1778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3995400" y="7175500"/>
            <a:ext cx="7620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1000" b="false" i="false" u="none" strike="noStrike">
                <a:solidFill>
                  <a:srgbClr val="202020"/>
                </a:solidFill>
                <a:latin typeface="Pretendard Medium"/>
              </a:rPr>
              <a:t>Keyword 4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779500" y="7175500"/>
            <a:ext cx="177800" cy="1778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4947900" y="7175500"/>
            <a:ext cx="8636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1000" b="false" i="false" u="none" strike="noStrike">
                <a:solidFill>
                  <a:srgbClr val="202020"/>
                </a:solidFill>
                <a:latin typeface="Pretendard Medium"/>
              </a:rPr>
              <a:t>Keyword 5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4732000" y="7175500"/>
            <a:ext cx="177800" cy="1778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2006600" y="7734300"/>
            <a:ext cx="6235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1600" b="false" i="false" u="none" strike="noStrike" spc="-100">
                <a:solidFill>
                  <a:srgbClr val="595959"/>
                </a:solidFill>
                <a:ea typeface="Pretendard Medium"/>
              </a:rPr>
              <a:t>막대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600" b="false" i="false" u="none" strike="noStrike" spc="-100">
                <a:solidFill>
                  <a:srgbClr val="595959"/>
                </a:solidFill>
                <a:ea typeface="Pretendard Medium"/>
              </a:rPr>
              <a:t>그래프는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600" b="false" i="false" u="none" strike="noStrike" spc="-100">
                <a:solidFill>
                  <a:srgbClr val="595959"/>
                </a:solidFill>
                <a:ea typeface="Pretendard Medium"/>
              </a:rPr>
              <a:t>다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Pretendard Medium"/>
              </a:rPr>
              <a:t>:1, 1:1</a:t>
            </a:r>
            <a:r>
              <a:rPr lang="ko-KR" sz="1600" b="false" i="false" u="none" strike="noStrike" spc="-100">
                <a:solidFill>
                  <a:srgbClr val="595959"/>
                </a:solidFill>
                <a:ea typeface="Pretendard Medium"/>
              </a:rPr>
              <a:t>로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600" b="false" i="false" u="none" strike="noStrike" spc="-100">
                <a:solidFill>
                  <a:srgbClr val="595959"/>
                </a:solidFill>
                <a:ea typeface="Pretendard Medium"/>
              </a:rPr>
              <a:t>비교할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600" b="false" i="false" u="none" strike="noStrike" spc="-100">
                <a:solidFill>
                  <a:srgbClr val="595959"/>
                </a:solidFill>
                <a:ea typeface="Pretendard Medium"/>
              </a:rPr>
              <a:t>때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600" b="false" i="false" u="none" strike="noStrike" spc="-100">
                <a:solidFill>
                  <a:srgbClr val="595959"/>
                </a:solidFill>
                <a:ea typeface="Pretendard Medium"/>
              </a:rPr>
              <a:t>유용한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600" b="false" i="false" u="none" strike="noStrike" spc="-100">
                <a:solidFill>
                  <a:srgbClr val="595959"/>
                </a:solidFill>
                <a:ea typeface="Pretendard Medium"/>
              </a:rPr>
              <a:t>그래프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600" b="false" i="false" u="none" strike="noStrike" spc="-100">
                <a:solidFill>
                  <a:srgbClr val="595959"/>
                </a:solidFill>
                <a:ea typeface="Pretendard Medium"/>
              </a:rPr>
              <a:t>입니다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Pretendard Medium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C5A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626600" y="152400"/>
            <a:ext cx="13944600" cy="133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75200" b="false" i="false" u="none" strike="noStrike" spc="-6000">
                <a:solidFill>
                  <a:srgbClr val="F7F7F7">
                    <a:alpha val="10196"/>
                  </a:srgbClr>
                </a:solidFill>
                <a:latin typeface="Gmarket Sans Light"/>
              </a:rPr>
              <a:t>01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89000" y="787400"/>
            <a:ext cx="32131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400" b="false" i="false" u="none" strike="noStrike" spc="-100">
                <a:solidFill>
                  <a:srgbClr val="F7F7F7"/>
                </a:solidFill>
                <a:ea typeface="Gmarket Sans Medium"/>
              </a:rPr>
              <a:t>손쉽게</a:t>
            </a:r>
            <a:r>
              <a:rPr lang="en-US" sz="2400" b="false" i="false" u="none" strike="noStrike" spc="-100">
                <a:solidFill>
                  <a:srgbClr val="F7F7F7"/>
                </a:solidFill>
                <a:latin typeface="Gmarket Sans Medium"/>
              </a:rPr>
              <a:t> </a:t>
            </a:r>
            <a:r>
              <a:rPr lang="ko-KR" sz="2400" b="false" i="false" u="none" strike="noStrike" spc="-100">
                <a:solidFill>
                  <a:srgbClr val="F7F7F7"/>
                </a:solidFill>
                <a:ea typeface="Gmarket Sans Medium"/>
              </a:rPr>
              <a:t>편집이</a:t>
            </a:r>
            <a:r>
              <a:rPr lang="en-US" sz="2400" b="false" i="false" u="none" strike="noStrike" spc="-100">
                <a:solidFill>
                  <a:srgbClr val="F7F7F7"/>
                </a:solidFill>
                <a:latin typeface="Gmarket Sans Medium"/>
              </a:rPr>
              <a:t> </a:t>
            </a:r>
            <a:r>
              <a:rPr lang="ko-KR" sz="2400" b="false" i="false" u="none" strike="noStrike" spc="-100">
                <a:solidFill>
                  <a:srgbClr val="F7F7F7"/>
                </a:solidFill>
                <a:ea typeface="Gmarket Sans Medium"/>
              </a:rPr>
              <a:t>가능한</a:t>
            </a:r>
          </a:p>
          <a:p>
            <a:pPr algn="l" lvl="0">
              <a:lnSpc>
                <a:spcPct val="107899"/>
              </a:lnSpc>
            </a:pPr>
            <a:r>
              <a:rPr lang="ko-KR" sz="2400" b="false" i="false" u="none" strike="noStrike" spc="-100">
                <a:solidFill>
                  <a:srgbClr val="F7F7F7"/>
                </a:solidFill>
                <a:ea typeface="Gmarket Sans Medium"/>
              </a:rPr>
              <a:t>프레젠테이션</a:t>
            </a:r>
            <a:r>
              <a:rPr lang="en-US" sz="2400" b="false" i="false" u="none" strike="noStrike" spc="-100">
                <a:solidFill>
                  <a:srgbClr val="F7F7F7"/>
                </a:solidFill>
                <a:latin typeface="Gmarket Sans Medium"/>
              </a:rPr>
              <a:t> </a:t>
            </a:r>
            <a:r>
              <a:rPr lang="ko-KR" sz="2400" b="false" i="false" u="none" strike="noStrike" spc="-100">
                <a:solidFill>
                  <a:srgbClr val="F7F7F7"/>
                </a:solidFill>
                <a:ea typeface="Gmarket Sans Medium"/>
              </a:rPr>
              <a:t>키트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495300"/>
            <a:ext cx="17221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6" id="6"/>
          <p:cNvSpPr txBox="true"/>
          <p:nvPr/>
        </p:nvSpPr>
        <p:spPr>
          <a:xfrm rot="0">
            <a:off x="16306800" y="800100"/>
            <a:ext cx="11684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 spc="100">
                <a:solidFill>
                  <a:srgbClr val="F7F7F7"/>
                </a:solidFill>
                <a:latin typeface="Pretendard Bold"/>
              </a:rPr>
              <a:t>MIRICOM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900400" y="800100"/>
            <a:ext cx="482600" cy="279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787400" y="7035800"/>
            <a:ext cx="12611100" cy="2628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4800" b="false" i="false" u="none" strike="noStrike" spc="-400">
                <a:solidFill>
                  <a:srgbClr val="F7F7F7"/>
                </a:solidFill>
                <a:ea typeface="Gmarket Sans Medium"/>
              </a:rPr>
              <a:t>결론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0" y="10185400"/>
            <a:ext cx="18719800" cy="18923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949700" y="1524000"/>
            <a:ext cx="10375900" cy="118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600" b="false" i="false" u="none" strike="noStrike" spc="-200">
                <a:solidFill>
                  <a:srgbClr val="202020"/>
                </a:solidFill>
                <a:ea typeface="Gmarket Sans Light"/>
              </a:rPr>
              <a:t>백분율에</a:t>
            </a:r>
            <a:r>
              <a:rPr lang="en-US" sz="6600" b="false" i="false" u="none" strike="noStrike" spc="-200">
                <a:solidFill>
                  <a:srgbClr val="202020"/>
                </a:solidFill>
                <a:latin typeface="Gmarket Sans Light"/>
              </a:rPr>
              <a:t> </a:t>
            </a:r>
            <a:r>
              <a:rPr lang="ko-KR" sz="6600" b="false" i="false" u="none" strike="noStrike" spc="-200">
                <a:solidFill>
                  <a:srgbClr val="202020"/>
                </a:solidFill>
                <a:ea typeface="Gmarket Sans Light"/>
              </a:rPr>
              <a:t>유용한</a:t>
            </a:r>
            <a:r>
              <a:rPr lang="en-US" sz="6600" b="false" i="false" u="none" strike="noStrike" spc="-200">
                <a:solidFill>
                  <a:srgbClr val="202020"/>
                </a:solidFill>
                <a:latin typeface="Gmarket Sans Light"/>
              </a:rPr>
              <a:t> </a:t>
            </a:r>
            <a:r>
              <a:rPr lang="ko-KR" sz="6600" b="false" i="false" u="none" strike="noStrike" spc="-200">
                <a:solidFill>
                  <a:srgbClr val="202020"/>
                </a:solidFill>
                <a:ea typeface="Gmarket Sans Medium"/>
              </a:rPr>
              <a:t>원</a:t>
            </a:r>
            <a:r>
              <a:rPr lang="en-US" sz="6600" b="false" i="false" u="none" strike="noStrike" spc="-200">
                <a:solidFill>
                  <a:srgbClr val="202020"/>
                </a:solidFill>
                <a:latin typeface="Gmarket Sans Medium"/>
              </a:rPr>
              <a:t> </a:t>
            </a:r>
            <a:r>
              <a:rPr lang="ko-KR" sz="6600" b="false" i="false" u="none" strike="noStrike" spc="-200">
                <a:solidFill>
                  <a:srgbClr val="202020"/>
                </a:solidFill>
                <a:ea typeface="Gmarket Sans Medium"/>
              </a:rPr>
              <a:t>그래프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89000" y="787400"/>
            <a:ext cx="3060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1800" b="false" i="false" u="none" strike="noStrike">
                <a:solidFill>
                  <a:srgbClr val="787878"/>
                </a:solidFill>
                <a:latin typeface="Gmarket Sans Medium"/>
              </a:rPr>
              <a:t>Chapter 05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33400" y="495300"/>
            <a:ext cx="17221200" cy="12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7" id="7"/>
          <p:cNvSpPr txBox="true"/>
          <p:nvPr/>
        </p:nvSpPr>
        <p:spPr>
          <a:xfrm rot="0">
            <a:off x="16306800" y="800100"/>
            <a:ext cx="11684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 spc="100">
                <a:solidFill>
                  <a:srgbClr val="787878"/>
                </a:solidFill>
                <a:latin typeface="Pretendard Bold"/>
              </a:rPr>
              <a:t>MIRICOM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900400" y="800100"/>
            <a:ext cx="482600" cy="279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248400" y="3263900"/>
            <a:ext cx="5803900" cy="55372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2" id="12"/>
          <p:cNvSpPr txBox="true"/>
          <p:nvPr/>
        </p:nvSpPr>
        <p:spPr>
          <a:xfrm rot="0">
            <a:off x="1612900" y="5029200"/>
            <a:ext cx="56388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원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그래프는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전체에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대한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각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부분의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비율을</a:t>
            </a:r>
          </a:p>
          <a:p>
            <a:pPr algn="l" lvl="0">
              <a:lnSpc>
                <a:spcPct val="107899"/>
              </a:lnSpc>
            </a:pP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원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안에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 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표현한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그래프입니다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82800" y="4483100"/>
            <a:ext cx="1270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2000" b="false" i="false" u="none" strike="noStrike" spc="-100">
                <a:solidFill>
                  <a:srgbClr val="202020"/>
                </a:solidFill>
                <a:latin typeface="Gmarket Sans Medium"/>
              </a:rPr>
              <a:t>50%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12900" y="4508500"/>
            <a:ext cx="317500" cy="3175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6" id="16"/>
          <p:cNvSpPr txBox="true"/>
          <p:nvPr/>
        </p:nvSpPr>
        <p:spPr>
          <a:xfrm rot="0">
            <a:off x="1612900" y="6858000"/>
            <a:ext cx="56388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비율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그래프의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일종으로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백분율을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표현할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때</a:t>
            </a:r>
          </a:p>
          <a:p>
            <a:pPr algn="l" lvl="0">
              <a:lnSpc>
                <a:spcPct val="107899"/>
              </a:lnSpc>
            </a:pP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유용한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그래프입니다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82800" y="6311900"/>
            <a:ext cx="711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2000" b="false" i="false" u="none" strike="noStrike" spc="-100">
                <a:solidFill>
                  <a:srgbClr val="202020"/>
                </a:solidFill>
                <a:latin typeface="Gmarket Sans Medium"/>
              </a:rPr>
              <a:t>40%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12900" y="6337300"/>
            <a:ext cx="317500" cy="3175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0" id="20"/>
          <p:cNvSpPr txBox="true"/>
          <p:nvPr/>
        </p:nvSpPr>
        <p:spPr>
          <a:xfrm rot="0">
            <a:off x="12661900" y="4368800"/>
            <a:ext cx="56388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업무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별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성과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달성률이나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예산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집행률을</a:t>
            </a:r>
          </a:p>
          <a:p>
            <a:pPr algn="l" lvl="0">
              <a:lnSpc>
                <a:spcPct val="107899"/>
              </a:lnSpc>
            </a:pP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원그래프로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표현해보세요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131800" y="3835400"/>
            <a:ext cx="635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2000" b="false" i="false" u="none" strike="noStrike" spc="-100">
                <a:solidFill>
                  <a:srgbClr val="202020"/>
                </a:solidFill>
                <a:latin typeface="Gmarket Sans Medium"/>
              </a:rPr>
              <a:t>30%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661900" y="3860800"/>
            <a:ext cx="317500" cy="3175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4" id="24"/>
          <p:cNvSpPr txBox="true"/>
          <p:nvPr/>
        </p:nvSpPr>
        <p:spPr>
          <a:xfrm rot="0">
            <a:off x="12661900" y="6223000"/>
            <a:ext cx="56388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각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항목을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한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눈에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비교하기에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좋은</a:t>
            </a:r>
          </a:p>
          <a:p>
            <a:pPr algn="l" lvl="0">
              <a:lnSpc>
                <a:spcPct val="107899"/>
              </a:lnSpc>
            </a:pP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시각화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데이터랍니다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131800" y="5676900"/>
            <a:ext cx="635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2000" b="false" i="false" u="none" strike="noStrike" spc="-100">
                <a:solidFill>
                  <a:srgbClr val="202020"/>
                </a:solidFill>
                <a:latin typeface="Gmarket Sans Medium"/>
              </a:rPr>
              <a:t>20%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661900" y="5702300"/>
            <a:ext cx="317500" cy="3175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8" id="28"/>
          <p:cNvSpPr txBox="true"/>
          <p:nvPr/>
        </p:nvSpPr>
        <p:spPr>
          <a:xfrm rot="0">
            <a:off x="12661900" y="8064500"/>
            <a:ext cx="4064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1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항목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1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색상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1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설명은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기본인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것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000" b="false" i="false" u="none" strike="noStrike" spc="-100">
                <a:solidFill>
                  <a:srgbClr val="202020"/>
                </a:solidFill>
                <a:ea typeface="Pretendard Medium"/>
              </a:rPr>
              <a:t>아시죠</a:t>
            </a:r>
            <a:r>
              <a:rPr lang="en-US" sz="2000" b="false" i="false" u="none" strike="noStrike" spc="-100">
                <a:solidFill>
                  <a:srgbClr val="202020"/>
                </a:solidFill>
                <a:latin typeface="Pretendard Medium"/>
              </a:rPr>
              <a:t>?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131800" y="7518400"/>
            <a:ext cx="1270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2000" b="false" i="false" u="none" strike="noStrike" spc="-100">
                <a:solidFill>
                  <a:srgbClr val="202020"/>
                </a:solidFill>
                <a:latin typeface="Gmarket Sans Medium"/>
              </a:rPr>
              <a:t>10%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661900" y="7543800"/>
            <a:ext cx="317500" cy="3175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2451100" y="9359900"/>
            <a:ext cx="133858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그래프에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관련된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설명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내용을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간략하게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작성해주세요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.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프리텐다드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 Light, 22pt,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자간은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 0,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행간은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 1.4pt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가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적당합니다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. 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0" y="10185400"/>
            <a:ext cx="18719800" cy="18923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949700" y="1524000"/>
            <a:ext cx="10375900" cy="118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600" b="false" i="false" u="none" strike="noStrike" spc="-200">
                <a:solidFill>
                  <a:srgbClr val="202020"/>
                </a:solidFill>
                <a:ea typeface="Gmarket Sans Light"/>
              </a:rPr>
              <a:t>성과를</a:t>
            </a:r>
            <a:r>
              <a:rPr lang="en-US" sz="6600" b="false" i="false" u="none" strike="noStrike" spc="-200">
                <a:solidFill>
                  <a:srgbClr val="202020"/>
                </a:solidFill>
                <a:latin typeface="Gmarket Sans Light"/>
              </a:rPr>
              <a:t> </a:t>
            </a:r>
            <a:r>
              <a:rPr lang="ko-KR" sz="6600" b="false" i="false" u="none" strike="noStrike" spc="-200">
                <a:solidFill>
                  <a:srgbClr val="202020"/>
                </a:solidFill>
                <a:ea typeface="Gmarket Sans Light"/>
              </a:rPr>
              <a:t>큼직하게</a:t>
            </a:r>
            <a:r>
              <a:rPr lang="en-US" sz="6600" b="false" i="false" u="none" strike="noStrike" spc="-200">
                <a:solidFill>
                  <a:srgbClr val="202020"/>
                </a:solidFill>
                <a:latin typeface="Gmarket Sans Light"/>
              </a:rPr>
              <a:t> </a:t>
            </a:r>
            <a:r>
              <a:rPr lang="ko-KR" sz="6600" b="false" i="false" u="none" strike="noStrike" spc="-200">
                <a:solidFill>
                  <a:srgbClr val="202020"/>
                </a:solidFill>
                <a:ea typeface="Gmarket Sans Medium"/>
              </a:rPr>
              <a:t>숫자</a:t>
            </a:r>
            <a:r>
              <a:rPr lang="en-US" sz="6600" b="false" i="false" u="none" strike="noStrike" spc="-200">
                <a:solidFill>
                  <a:srgbClr val="202020"/>
                </a:solidFill>
                <a:latin typeface="Gmarket Sans Medium"/>
              </a:rPr>
              <a:t> </a:t>
            </a:r>
            <a:r>
              <a:rPr lang="ko-KR" sz="6600" b="false" i="false" u="none" strike="noStrike" spc="-200">
                <a:solidFill>
                  <a:srgbClr val="202020"/>
                </a:solidFill>
                <a:ea typeface="Gmarket Sans Medium"/>
              </a:rPr>
              <a:t>타이포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89000" y="787400"/>
            <a:ext cx="3060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1800" b="false" i="false" u="none" strike="noStrike">
                <a:solidFill>
                  <a:srgbClr val="787878"/>
                </a:solidFill>
                <a:latin typeface="Gmarket Sans Medium"/>
              </a:rPr>
              <a:t>Chapter 06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33400" y="495300"/>
            <a:ext cx="17221200" cy="12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7" id="7"/>
          <p:cNvSpPr txBox="true"/>
          <p:nvPr/>
        </p:nvSpPr>
        <p:spPr>
          <a:xfrm rot="0">
            <a:off x="16306800" y="800100"/>
            <a:ext cx="11684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 spc="100">
                <a:solidFill>
                  <a:srgbClr val="787878"/>
                </a:solidFill>
                <a:latin typeface="Pretendard Bold"/>
              </a:rPr>
              <a:t>MIRICOM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900400" y="800100"/>
            <a:ext cx="482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44700" y="3429000"/>
            <a:ext cx="6908800" cy="5702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400300" y="6591300"/>
            <a:ext cx="6184900" cy="2159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895600" y="7581900"/>
            <a:ext cx="54991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200" b="false" i="false" u="none" strike="noStrike" spc="-100">
                <a:solidFill>
                  <a:srgbClr val="202020"/>
                </a:solidFill>
                <a:ea typeface="Pretendard Medium"/>
              </a:rPr>
              <a:t>관련된</a:t>
            </a:r>
            <a:r>
              <a:rPr lang="en-US" sz="22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202020"/>
                </a:solidFill>
                <a:ea typeface="Pretendard Medium"/>
              </a:rPr>
              <a:t>설명</a:t>
            </a:r>
            <a:r>
              <a:rPr lang="en-US" sz="22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202020"/>
                </a:solidFill>
                <a:ea typeface="Pretendard Medium"/>
              </a:rPr>
              <a:t>및</a:t>
            </a:r>
            <a:r>
              <a:rPr lang="en-US" sz="22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202020"/>
                </a:solidFill>
                <a:ea typeface="Pretendard Medium"/>
              </a:rPr>
              <a:t>내용을</a:t>
            </a:r>
            <a:r>
              <a:rPr lang="en-US" sz="22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202020"/>
                </a:solidFill>
                <a:ea typeface="Pretendard Medium"/>
              </a:rPr>
              <a:t>간략하게</a:t>
            </a:r>
            <a:r>
              <a:rPr lang="en-US" sz="22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202020"/>
                </a:solidFill>
                <a:ea typeface="Pretendard Medium"/>
              </a:rPr>
              <a:t>작성해주세요</a:t>
            </a:r>
            <a:r>
              <a:rPr lang="en-US" sz="2200" b="false" i="false" u="none" strike="noStrike" spc="-100">
                <a:solidFill>
                  <a:srgbClr val="202020"/>
                </a:solidFill>
                <a:latin typeface="Pretendard Medium"/>
              </a:rPr>
              <a:t>. </a:t>
            </a:r>
          </a:p>
          <a:p>
            <a:pPr algn="l" lvl="0">
              <a:lnSpc>
                <a:spcPct val="107899"/>
              </a:lnSpc>
            </a:pPr>
            <a:r>
              <a:rPr lang="ko-KR" sz="2200" b="false" i="false" u="none" strike="noStrike" spc="-100">
                <a:solidFill>
                  <a:srgbClr val="202020"/>
                </a:solidFill>
                <a:ea typeface="Pretendard Medium"/>
              </a:rPr>
              <a:t>폰트는</a:t>
            </a:r>
            <a:r>
              <a:rPr lang="en-US" sz="22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202020"/>
                </a:solidFill>
                <a:ea typeface="Pretendard Medium"/>
              </a:rPr>
              <a:t>프리텐다드</a:t>
            </a:r>
            <a:r>
              <a:rPr lang="en-US" sz="2200" b="false" i="false" u="none" strike="noStrike" spc="-100">
                <a:solidFill>
                  <a:srgbClr val="202020"/>
                </a:solidFill>
                <a:latin typeface="Pretendard Medium"/>
              </a:rPr>
              <a:t> Medium, </a:t>
            </a:r>
            <a:r>
              <a:rPr lang="ko-KR" sz="2200" b="false" i="false" u="none" strike="noStrike" spc="-100">
                <a:solidFill>
                  <a:srgbClr val="202020"/>
                </a:solidFill>
                <a:ea typeface="Pretendard Medium"/>
              </a:rPr>
              <a:t>사이즈</a:t>
            </a:r>
            <a:r>
              <a:rPr lang="en-US" sz="2200" b="false" i="false" u="none" strike="noStrike" spc="-100">
                <a:solidFill>
                  <a:srgbClr val="202020"/>
                </a:solidFill>
                <a:latin typeface="Pretendard Medium"/>
              </a:rPr>
              <a:t> 22pt</a:t>
            </a:r>
            <a:r>
              <a:rPr lang="ko-KR" sz="2200" b="false" i="false" u="none" strike="noStrike" spc="-100">
                <a:solidFill>
                  <a:srgbClr val="202020"/>
                </a:solidFill>
                <a:ea typeface="Pretendard Medium"/>
              </a:rPr>
              <a:t>입니다</a:t>
            </a:r>
            <a:r>
              <a:rPr lang="en-US" sz="2200" b="false" i="false" u="none" strike="noStrike" spc="-100">
                <a:solidFill>
                  <a:srgbClr val="202020"/>
                </a:solidFill>
                <a:latin typeface="Pretendard Medium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95600" y="3759200"/>
            <a:ext cx="4229100" cy="281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15800" b="false" i="false" u="none" strike="noStrike" spc="-400">
                <a:solidFill>
                  <a:srgbClr val="202020"/>
                </a:solidFill>
                <a:latin typeface="Prompt-SemiBold"/>
              </a:rPr>
              <a:t>100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00800" y="4889500"/>
            <a:ext cx="2070100" cy="1231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6900" b="false" i="false" u="none" strike="noStrike" spc="-200">
                <a:solidFill>
                  <a:srgbClr val="202020"/>
                </a:solidFill>
                <a:ea typeface="Gmarket Sans Medium"/>
              </a:rPr>
              <a:t>만회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95600" y="7010400"/>
            <a:ext cx="54737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6320"/>
              </a:lnSpc>
            </a:pPr>
            <a:r>
              <a:rPr lang="ko-KR" sz="2600" b="false" i="false" u="none" strike="noStrike" spc="-100">
                <a:solidFill>
                  <a:srgbClr val="202020"/>
                </a:solidFill>
                <a:ea typeface="Gmarket Sans Medium"/>
              </a:rPr>
              <a:t>나의</a:t>
            </a:r>
            <a:r>
              <a:rPr lang="en-US" sz="2600" b="false" i="false" u="none" strike="noStrike" spc="-100">
                <a:solidFill>
                  <a:srgbClr val="202020"/>
                </a:solidFill>
                <a:latin typeface="Gmarket Sans Medium"/>
              </a:rPr>
              <a:t> </a:t>
            </a:r>
            <a:r>
              <a:rPr lang="ko-KR" sz="2600" b="false" i="false" u="none" strike="noStrike" spc="-100">
                <a:solidFill>
                  <a:srgbClr val="202020"/>
                </a:solidFill>
                <a:ea typeface="Gmarket Sans Medium"/>
              </a:rPr>
              <a:t>성과를</a:t>
            </a:r>
            <a:r>
              <a:rPr lang="en-US" sz="2600" b="false" i="false" u="none" strike="noStrike" spc="-100">
                <a:solidFill>
                  <a:srgbClr val="202020"/>
                </a:solidFill>
                <a:latin typeface="Gmarket Sans Medium"/>
              </a:rPr>
              <a:t> </a:t>
            </a:r>
            <a:r>
              <a:rPr lang="ko-KR" sz="2600" b="false" i="false" u="none" strike="noStrike" spc="-100">
                <a:solidFill>
                  <a:srgbClr val="202020"/>
                </a:solidFill>
                <a:ea typeface="Gmarket Sans Medium"/>
              </a:rPr>
              <a:t>한</a:t>
            </a:r>
            <a:r>
              <a:rPr lang="en-US" sz="2600" b="false" i="false" u="none" strike="noStrike" spc="-100">
                <a:solidFill>
                  <a:srgbClr val="202020"/>
                </a:solidFill>
                <a:latin typeface="Gmarket Sans Medium"/>
              </a:rPr>
              <a:t> </a:t>
            </a:r>
            <a:r>
              <a:rPr lang="ko-KR" sz="2600" b="false" i="false" u="none" strike="noStrike" spc="-100">
                <a:solidFill>
                  <a:srgbClr val="202020"/>
                </a:solidFill>
                <a:ea typeface="Gmarket Sans Medium"/>
              </a:rPr>
              <a:t>번</a:t>
            </a:r>
            <a:r>
              <a:rPr lang="en-US" sz="2600" b="false" i="false" u="none" strike="noStrike" spc="-100">
                <a:solidFill>
                  <a:srgbClr val="202020"/>
                </a:solidFill>
                <a:latin typeface="Gmarket Sans Medium"/>
              </a:rPr>
              <a:t> </a:t>
            </a:r>
            <a:r>
              <a:rPr lang="ko-KR" sz="2600" b="false" i="false" u="none" strike="noStrike" spc="-100">
                <a:solidFill>
                  <a:srgbClr val="202020"/>
                </a:solidFill>
                <a:ea typeface="Gmarket Sans Medium"/>
              </a:rPr>
              <a:t>더</a:t>
            </a:r>
            <a:r>
              <a:rPr lang="en-US" sz="2600" b="false" i="false" u="none" strike="noStrike" spc="-100">
                <a:solidFill>
                  <a:srgbClr val="202020"/>
                </a:solidFill>
                <a:latin typeface="Gmarket Sans Medium"/>
              </a:rPr>
              <a:t> </a:t>
            </a:r>
            <a:r>
              <a:rPr lang="ko-KR" sz="2600" b="false" i="false" u="none" strike="noStrike" spc="-100">
                <a:solidFill>
                  <a:srgbClr val="202020"/>
                </a:solidFill>
                <a:ea typeface="Gmarket Sans Medium"/>
              </a:rPr>
              <a:t>강조하고</a:t>
            </a:r>
            <a:r>
              <a:rPr lang="en-US" sz="2600" b="false" i="false" u="none" strike="noStrike" spc="-100">
                <a:solidFill>
                  <a:srgbClr val="202020"/>
                </a:solidFill>
                <a:latin typeface="Gmarket Sans Medium"/>
              </a:rPr>
              <a:t> </a:t>
            </a:r>
            <a:r>
              <a:rPr lang="ko-KR" sz="2600" b="false" i="false" u="none" strike="noStrike" spc="-100">
                <a:solidFill>
                  <a:srgbClr val="202020"/>
                </a:solidFill>
                <a:ea typeface="Gmarket Sans Medium"/>
              </a:rPr>
              <a:t>싶을</a:t>
            </a:r>
            <a:r>
              <a:rPr lang="en-US" sz="2600" b="false" i="false" u="none" strike="noStrike" spc="-100">
                <a:solidFill>
                  <a:srgbClr val="202020"/>
                </a:solidFill>
                <a:latin typeface="Gmarket Sans Medium"/>
              </a:rPr>
              <a:t> </a:t>
            </a:r>
            <a:r>
              <a:rPr lang="ko-KR" sz="2600" b="false" i="false" u="none" strike="noStrike" spc="-100">
                <a:solidFill>
                  <a:srgbClr val="202020"/>
                </a:solidFill>
                <a:ea typeface="Gmarket Sans Medium"/>
              </a:rPr>
              <a:t>때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044700" y="3429000"/>
            <a:ext cx="6908800" cy="101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34500" y="3429000"/>
            <a:ext cx="6908800" cy="5702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702800" y="6591300"/>
            <a:ext cx="6184900" cy="21590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0185400" y="7581900"/>
            <a:ext cx="53594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200" b="false" i="false" u="none" strike="noStrike" spc="-100">
                <a:solidFill>
                  <a:srgbClr val="202020"/>
                </a:solidFill>
                <a:ea typeface="Pretendard Medium"/>
              </a:rPr>
              <a:t>관련된</a:t>
            </a:r>
            <a:r>
              <a:rPr lang="en-US" sz="22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202020"/>
                </a:solidFill>
                <a:ea typeface="Pretendard Medium"/>
              </a:rPr>
              <a:t>설명</a:t>
            </a:r>
            <a:r>
              <a:rPr lang="en-US" sz="22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202020"/>
                </a:solidFill>
                <a:ea typeface="Pretendard Medium"/>
              </a:rPr>
              <a:t>및</a:t>
            </a:r>
            <a:r>
              <a:rPr lang="en-US" sz="22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202020"/>
                </a:solidFill>
                <a:ea typeface="Pretendard Medium"/>
              </a:rPr>
              <a:t>내용을</a:t>
            </a:r>
            <a:r>
              <a:rPr lang="en-US" sz="22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202020"/>
                </a:solidFill>
                <a:ea typeface="Pretendard Medium"/>
              </a:rPr>
              <a:t>간략하게</a:t>
            </a:r>
            <a:r>
              <a:rPr lang="en-US" sz="22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202020"/>
                </a:solidFill>
                <a:ea typeface="Pretendard Medium"/>
              </a:rPr>
              <a:t>작성해주세요</a:t>
            </a:r>
            <a:r>
              <a:rPr lang="en-US" sz="2200" b="false" i="false" u="none" strike="noStrike" spc="-100">
                <a:solidFill>
                  <a:srgbClr val="202020"/>
                </a:solidFill>
                <a:latin typeface="Pretendard Medium"/>
              </a:rPr>
              <a:t>. </a:t>
            </a:r>
          </a:p>
          <a:p>
            <a:pPr algn="l" lvl="0">
              <a:lnSpc>
                <a:spcPct val="107899"/>
              </a:lnSpc>
            </a:pPr>
            <a:r>
              <a:rPr lang="ko-KR" sz="2200" b="false" i="false" u="none" strike="noStrike" spc="-100">
                <a:solidFill>
                  <a:srgbClr val="202020"/>
                </a:solidFill>
                <a:ea typeface="Pretendard Medium"/>
              </a:rPr>
              <a:t>폰트는</a:t>
            </a:r>
            <a:r>
              <a:rPr lang="en-US" sz="22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202020"/>
                </a:solidFill>
                <a:ea typeface="Pretendard Medium"/>
              </a:rPr>
              <a:t>프리텐다드</a:t>
            </a:r>
            <a:r>
              <a:rPr lang="en-US" sz="2200" b="false" i="false" u="none" strike="noStrike" spc="-100">
                <a:solidFill>
                  <a:srgbClr val="202020"/>
                </a:solidFill>
                <a:latin typeface="Pretendard Medium"/>
              </a:rPr>
              <a:t> Medium, </a:t>
            </a:r>
            <a:r>
              <a:rPr lang="ko-KR" sz="2200" b="false" i="false" u="none" strike="noStrike" spc="-100">
                <a:solidFill>
                  <a:srgbClr val="202020"/>
                </a:solidFill>
                <a:ea typeface="Pretendard Medium"/>
              </a:rPr>
              <a:t>사이즈</a:t>
            </a:r>
            <a:r>
              <a:rPr lang="en-US" sz="2200" b="false" i="false" u="none" strike="noStrike" spc="-100">
                <a:solidFill>
                  <a:srgbClr val="202020"/>
                </a:solidFill>
                <a:latin typeface="Pretendard Medium"/>
              </a:rPr>
              <a:t> 22pt</a:t>
            </a:r>
            <a:r>
              <a:rPr lang="ko-KR" sz="2200" b="false" i="false" u="none" strike="noStrike" spc="-100">
                <a:solidFill>
                  <a:srgbClr val="202020"/>
                </a:solidFill>
                <a:ea typeface="Pretendard Medium"/>
              </a:rPr>
              <a:t>입니다</a:t>
            </a:r>
            <a:r>
              <a:rPr lang="en-US" sz="2200" b="false" i="false" u="none" strike="noStrike" spc="-100">
                <a:solidFill>
                  <a:srgbClr val="202020"/>
                </a:solidFill>
                <a:latin typeface="Pretendard Medium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655300" y="3759200"/>
            <a:ext cx="4229100" cy="280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15800" b="false" i="false" u="none" strike="noStrike" spc="-400">
                <a:solidFill>
                  <a:srgbClr val="202020"/>
                </a:solidFill>
                <a:latin typeface="Prompt-SemiBold"/>
              </a:rPr>
              <a:t>41.7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071600" y="4889500"/>
            <a:ext cx="2070100" cy="1231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en-US" sz="6900" b="false" i="false" u="none" strike="noStrike" spc="-200">
                <a:solidFill>
                  <a:srgbClr val="202020"/>
                </a:solidFill>
                <a:latin typeface="Gmarket Sans Medium"/>
              </a:rPr>
              <a:t>%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185400" y="7010400"/>
            <a:ext cx="50927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6320"/>
              </a:lnSpc>
            </a:pPr>
            <a:r>
              <a:rPr lang="ko-KR" sz="2600" b="false" i="false" u="none" strike="noStrike" spc="-100">
                <a:solidFill>
                  <a:srgbClr val="202020"/>
                </a:solidFill>
                <a:ea typeface="Gmarket Sans Medium"/>
              </a:rPr>
              <a:t>강렬한</a:t>
            </a:r>
            <a:r>
              <a:rPr lang="en-US" sz="2600" b="false" i="false" u="none" strike="noStrike" spc="-100">
                <a:solidFill>
                  <a:srgbClr val="202020"/>
                </a:solidFill>
                <a:latin typeface="Gmarket Sans Medium"/>
              </a:rPr>
              <a:t> </a:t>
            </a:r>
            <a:r>
              <a:rPr lang="ko-KR" sz="2600" b="false" i="false" u="none" strike="noStrike" spc="-100">
                <a:solidFill>
                  <a:srgbClr val="202020"/>
                </a:solidFill>
                <a:ea typeface="Gmarket Sans Medium"/>
              </a:rPr>
              <a:t>정리</a:t>
            </a:r>
            <a:r>
              <a:rPr lang="en-US" sz="2600" b="false" i="false" u="none" strike="noStrike" spc="-100">
                <a:solidFill>
                  <a:srgbClr val="202020"/>
                </a:solidFill>
                <a:latin typeface="Gmarket Sans Medium"/>
              </a:rPr>
              <a:t> </a:t>
            </a:r>
            <a:r>
              <a:rPr lang="ko-KR" sz="2600" b="false" i="false" u="none" strike="noStrike" spc="-100">
                <a:solidFill>
                  <a:srgbClr val="202020"/>
                </a:solidFill>
                <a:ea typeface="Gmarket Sans Medium"/>
              </a:rPr>
              <a:t>페이지로</a:t>
            </a:r>
            <a:r>
              <a:rPr lang="en-US" sz="2600" b="false" i="false" u="none" strike="noStrike" spc="-100">
                <a:solidFill>
                  <a:srgbClr val="202020"/>
                </a:solidFill>
                <a:latin typeface="Gmarket Sans Medium"/>
              </a:rPr>
              <a:t> </a:t>
            </a:r>
            <a:r>
              <a:rPr lang="ko-KR" sz="2600" b="false" i="false" u="none" strike="noStrike" spc="-100">
                <a:solidFill>
                  <a:srgbClr val="202020"/>
                </a:solidFill>
                <a:ea typeface="Gmarket Sans Medium"/>
              </a:rPr>
              <a:t>사용해보세요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34500" y="3429000"/>
            <a:ext cx="6908800" cy="101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0" y="10185400"/>
            <a:ext cx="18719800" cy="18923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949700" y="1524000"/>
            <a:ext cx="10375900" cy="118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600" b="false" i="false" u="none" strike="noStrike" spc="-200">
                <a:solidFill>
                  <a:srgbClr val="202020"/>
                </a:solidFill>
                <a:ea typeface="Gmarket Sans Light"/>
              </a:rPr>
              <a:t>비교하기</a:t>
            </a:r>
            <a:r>
              <a:rPr lang="en-US" sz="6600" b="false" i="false" u="none" strike="noStrike" spc="-200">
                <a:solidFill>
                  <a:srgbClr val="202020"/>
                </a:solidFill>
                <a:latin typeface="Gmarket Sans Light"/>
              </a:rPr>
              <a:t> </a:t>
            </a:r>
            <a:r>
              <a:rPr lang="ko-KR" sz="6600" b="false" i="false" u="none" strike="noStrike" spc="-200">
                <a:solidFill>
                  <a:srgbClr val="202020"/>
                </a:solidFill>
                <a:ea typeface="Gmarket Sans Light"/>
              </a:rPr>
              <a:t>좋은</a:t>
            </a:r>
            <a:r>
              <a:rPr lang="en-US" sz="6600" b="false" i="false" u="none" strike="noStrike" spc="-200">
                <a:solidFill>
                  <a:srgbClr val="202020"/>
                </a:solidFill>
                <a:latin typeface="Gmarket Sans Light"/>
              </a:rPr>
              <a:t> </a:t>
            </a:r>
            <a:r>
              <a:rPr lang="ko-KR" sz="6600" b="false" i="false" u="none" strike="noStrike" spc="-200">
                <a:solidFill>
                  <a:srgbClr val="202020"/>
                </a:solidFill>
                <a:ea typeface="Gmarket Sans Medium"/>
              </a:rPr>
              <a:t>반반</a:t>
            </a:r>
            <a:r>
              <a:rPr lang="en-US" sz="6600" b="false" i="false" u="none" strike="noStrike" spc="-200">
                <a:solidFill>
                  <a:srgbClr val="202020"/>
                </a:solidFill>
                <a:latin typeface="Gmarket Sans Medium"/>
              </a:rPr>
              <a:t> </a:t>
            </a:r>
            <a:r>
              <a:rPr lang="ko-KR" sz="6600" b="false" i="false" u="none" strike="noStrike" spc="-200">
                <a:solidFill>
                  <a:srgbClr val="202020"/>
                </a:solidFill>
                <a:ea typeface="Gmarket Sans Medium"/>
              </a:rPr>
              <a:t>레이아웃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89000" y="787400"/>
            <a:ext cx="3060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1800" b="false" i="false" u="none" strike="noStrike">
                <a:solidFill>
                  <a:srgbClr val="787878"/>
                </a:solidFill>
                <a:latin typeface="Gmarket Sans Medium"/>
              </a:rPr>
              <a:t>Chapter 07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33400" y="495300"/>
            <a:ext cx="17221200" cy="12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7" id="7"/>
          <p:cNvSpPr txBox="true"/>
          <p:nvPr/>
        </p:nvSpPr>
        <p:spPr>
          <a:xfrm rot="0">
            <a:off x="16306800" y="800100"/>
            <a:ext cx="11684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 spc="100">
                <a:solidFill>
                  <a:srgbClr val="787878"/>
                </a:solidFill>
                <a:latin typeface="Pretendard Bold"/>
              </a:rPr>
              <a:t>MIRICOM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900400" y="800100"/>
            <a:ext cx="482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33500" y="3695700"/>
            <a:ext cx="7645400" cy="5702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860800" y="4000500"/>
            <a:ext cx="25908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ko-KR" sz="3900" b="false" i="false" u="none" strike="noStrike" spc="-100">
                <a:solidFill>
                  <a:srgbClr val="F7F7F7"/>
                </a:solidFill>
                <a:ea typeface="Gmarket Sans Medium"/>
              </a:rPr>
              <a:t>자사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01800" y="4953000"/>
            <a:ext cx="6908800" cy="8890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3378200" y="5181600"/>
            <a:ext cx="35433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8530"/>
              </a:lnSpc>
            </a:pPr>
            <a:r>
              <a:rPr lang="ko-KR" sz="2400" b="false" i="false" u="none" strike="noStrike" spc="-100">
                <a:solidFill>
                  <a:srgbClr val="202020"/>
                </a:solidFill>
                <a:ea typeface="Pretendard Medium"/>
              </a:rPr>
              <a:t>비교할</a:t>
            </a:r>
            <a:r>
              <a:rPr lang="en-US" sz="24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400" b="false" i="false" u="none" strike="noStrike" spc="-100">
                <a:solidFill>
                  <a:srgbClr val="202020"/>
                </a:solidFill>
                <a:ea typeface="Pretendard Medium"/>
              </a:rPr>
              <a:t>항목을</a:t>
            </a:r>
            <a:r>
              <a:rPr lang="en-US" sz="24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400" b="false" i="false" u="none" strike="noStrike" spc="-100">
                <a:solidFill>
                  <a:srgbClr val="202020"/>
                </a:solidFill>
                <a:ea typeface="Pretendard Medium"/>
              </a:rPr>
              <a:t>입력하세요</a:t>
            </a:r>
            <a:r>
              <a:rPr lang="en-US" sz="2400" b="false" i="false" u="none" strike="noStrike" spc="-100">
                <a:solidFill>
                  <a:srgbClr val="202020"/>
                </a:solidFill>
                <a:latin typeface="Pretendard Medium"/>
              </a:rPr>
              <a:t>.</a:t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01800" y="6032500"/>
            <a:ext cx="6908800" cy="889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2908300" y="6261100"/>
            <a:ext cx="44958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8530"/>
              </a:lnSpc>
            </a:pPr>
            <a:r>
              <a:rPr lang="ko-KR" sz="2400" b="false" i="false" u="none" strike="noStrike" spc="-100">
                <a:solidFill>
                  <a:srgbClr val="202020"/>
                </a:solidFill>
                <a:ea typeface="Pretendard Medium"/>
              </a:rPr>
              <a:t>또는</a:t>
            </a:r>
            <a:r>
              <a:rPr lang="en-US" sz="24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400" b="false" i="false" u="none" strike="noStrike" spc="-100">
                <a:solidFill>
                  <a:srgbClr val="202020"/>
                </a:solidFill>
                <a:ea typeface="Pretendard Medium"/>
              </a:rPr>
              <a:t>원인과</a:t>
            </a:r>
            <a:r>
              <a:rPr lang="en-US" sz="24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400" b="false" i="false" u="none" strike="noStrike" spc="-100">
                <a:solidFill>
                  <a:srgbClr val="202020"/>
                </a:solidFill>
                <a:ea typeface="Pretendard Medium"/>
              </a:rPr>
              <a:t>결과를</a:t>
            </a:r>
            <a:r>
              <a:rPr lang="en-US" sz="24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400" b="false" i="false" u="none" strike="noStrike" spc="-100">
                <a:solidFill>
                  <a:srgbClr val="202020"/>
                </a:solidFill>
                <a:ea typeface="Pretendard Medium"/>
              </a:rPr>
              <a:t>입력하세요</a:t>
            </a:r>
            <a:r>
              <a:rPr lang="en-US" sz="2400" b="false" i="false" u="none" strike="noStrike" spc="-100">
                <a:solidFill>
                  <a:srgbClr val="202020"/>
                </a:solidFill>
                <a:latin typeface="Pretendard Medium"/>
              </a:rPr>
              <a:t>.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01800" y="7112000"/>
            <a:ext cx="6908800" cy="8890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3060700" y="7340600"/>
            <a:ext cx="4191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8530"/>
              </a:lnSpc>
            </a:pPr>
            <a:r>
              <a:rPr lang="ko-KR" sz="2400" b="false" i="false" u="none" strike="noStrike" spc="-100">
                <a:solidFill>
                  <a:srgbClr val="202020"/>
                </a:solidFill>
                <a:ea typeface="Pretendard Medium"/>
              </a:rPr>
              <a:t>어떤</a:t>
            </a:r>
            <a:r>
              <a:rPr lang="en-US" sz="24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400" b="false" i="false" u="none" strike="noStrike" spc="-100">
                <a:solidFill>
                  <a:srgbClr val="202020"/>
                </a:solidFill>
                <a:ea typeface="Pretendard Medium"/>
              </a:rPr>
              <a:t>주제든지</a:t>
            </a:r>
            <a:r>
              <a:rPr lang="en-US" sz="24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400" b="false" i="false" u="none" strike="noStrike" spc="-100">
                <a:solidFill>
                  <a:srgbClr val="202020"/>
                </a:solidFill>
                <a:ea typeface="Pretendard Medium"/>
              </a:rPr>
              <a:t>대비되는</a:t>
            </a:r>
            <a:r>
              <a:rPr lang="en-US" sz="24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400" b="false" i="false" u="none" strike="noStrike" spc="-100">
                <a:solidFill>
                  <a:srgbClr val="202020"/>
                </a:solidFill>
                <a:ea typeface="Pretendard Medium"/>
              </a:rPr>
              <a:t>주제로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01800" y="8191500"/>
            <a:ext cx="6908800" cy="8890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2997200" y="8420100"/>
            <a:ext cx="43053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8530"/>
              </a:lnSpc>
            </a:pPr>
            <a:r>
              <a:rPr lang="ko-KR" sz="2400" b="false" i="false" u="none" strike="noStrike" spc="-100">
                <a:solidFill>
                  <a:srgbClr val="202020"/>
                </a:solidFill>
                <a:ea typeface="Pretendard Medium"/>
              </a:rPr>
              <a:t>비교</a:t>
            </a:r>
            <a:r>
              <a:rPr lang="en-US" sz="24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400" b="false" i="false" u="none" strike="noStrike" spc="-100">
                <a:solidFill>
                  <a:srgbClr val="202020"/>
                </a:solidFill>
                <a:ea typeface="Pretendard Medium"/>
              </a:rPr>
              <a:t>또는</a:t>
            </a:r>
            <a:r>
              <a:rPr lang="en-US" sz="24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400" b="false" i="false" u="none" strike="noStrike" spc="-100">
                <a:solidFill>
                  <a:srgbClr val="202020"/>
                </a:solidFill>
                <a:ea typeface="Pretendard Medium"/>
              </a:rPr>
              <a:t>연결해보세요</a:t>
            </a:r>
            <a:r>
              <a:rPr lang="en-US" sz="2400" b="false" i="false" u="none" strike="noStrike" spc="-100">
                <a:solidFill>
                  <a:srgbClr val="202020"/>
                </a:solidFill>
                <a:latin typeface="Pretendard Medium"/>
              </a:rPr>
              <a:t>.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553200" y="6527800"/>
            <a:ext cx="5232400" cy="254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3073400" y="2844800"/>
            <a:ext cx="121285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키워드에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관련된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설명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내용을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간략하게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작성해주세요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. 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334500" y="3695700"/>
            <a:ext cx="7645400" cy="57023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861800" y="4000500"/>
            <a:ext cx="25908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ko-KR" sz="3900" b="false" i="false" u="none" strike="noStrike" spc="-100">
                <a:solidFill>
                  <a:srgbClr val="202020"/>
                </a:solidFill>
                <a:ea typeface="Gmarket Sans Medium"/>
              </a:rPr>
              <a:t>경쟁사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702800" y="4953000"/>
            <a:ext cx="6908800" cy="8890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1379200" y="5181600"/>
            <a:ext cx="35433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8530"/>
              </a:lnSpc>
            </a:pPr>
            <a:r>
              <a:rPr lang="ko-KR" sz="2400" b="false" i="false" u="none" strike="noStrike" spc="-100">
                <a:solidFill>
                  <a:srgbClr val="202020"/>
                </a:solidFill>
                <a:ea typeface="Pretendard Medium"/>
              </a:rPr>
              <a:t>비교할</a:t>
            </a:r>
            <a:r>
              <a:rPr lang="en-US" sz="24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400" b="false" i="false" u="none" strike="noStrike" spc="-100">
                <a:solidFill>
                  <a:srgbClr val="202020"/>
                </a:solidFill>
                <a:ea typeface="Pretendard Medium"/>
              </a:rPr>
              <a:t>항목을</a:t>
            </a:r>
            <a:r>
              <a:rPr lang="en-US" sz="24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400" b="false" i="false" u="none" strike="noStrike" spc="-100">
                <a:solidFill>
                  <a:srgbClr val="202020"/>
                </a:solidFill>
                <a:ea typeface="Pretendard Medium"/>
              </a:rPr>
              <a:t>입력하세요</a:t>
            </a:r>
            <a:r>
              <a:rPr lang="en-US" sz="2400" b="false" i="false" u="none" strike="noStrike" spc="-100">
                <a:solidFill>
                  <a:srgbClr val="202020"/>
                </a:solidFill>
                <a:latin typeface="Pretendard Medium"/>
              </a:rPr>
              <a:t>.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702800" y="6032500"/>
            <a:ext cx="6908800" cy="8890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0909300" y="6261100"/>
            <a:ext cx="44958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8530"/>
              </a:lnSpc>
            </a:pPr>
            <a:r>
              <a:rPr lang="ko-KR" sz="2400" b="false" i="false" u="none" strike="noStrike" spc="-100">
                <a:solidFill>
                  <a:srgbClr val="202020"/>
                </a:solidFill>
                <a:ea typeface="Pretendard Medium"/>
              </a:rPr>
              <a:t>또는</a:t>
            </a:r>
            <a:r>
              <a:rPr lang="en-US" sz="24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400" b="false" i="false" u="none" strike="noStrike" spc="-100">
                <a:solidFill>
                  <a:srgbClr val="202020"/>
                </a:solidFill>
                <a:ea typeface="Pretendard Medium"/>
              </a:rPr>
              <a:t>원인과</a:t>
            </a:r>
            <a:r>
              <a:rPr lang="en-US" sz="24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400" b="false" i="false" u="none" strike="noStrike" spc="-100">
                <a:solidFill>
                  <a:srgbClr val="202020"/>
                </a:solidFill>
                <a:ea typeface="Pretendard Medium"/>
              </a:rPr>
              <a:t>결과를</a:t>
            </a:r>
            <a:r>
              <a:rPr lang="en-US" sz="24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400" b="false" i="false" u="none" strike="noStrike" spc="-100">
                <a:solidFill>
                  <a:srgbClr val="202020"/>
                </a:solidFill>
                <a:ea typeface="Pretendard Medium"/>
              </a:rPr>
              <a:t>입력하세요</a:t>
            </a:r>
            <a:r>
              <a:rPr lang="en-US" sz="2400" b="false" i="false" u="none" strike="noStrike" spc="-100">
                <a:solidFill>
                  <a:srgbClr val="202020"/>
                </a:solidFill>
                <a:latin typeface="Pretendard Medium"/>
              </a:rPr>
              <a:t>.</a:t>
            </a:r>
          </a:p>
        </p:txBody>
      </p: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702800" y="7112000"/>
            <a:ext cx="6908800" cy="8890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1061700" y="7340600"/>
            <a:ext cx="4191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8530"/>
              </a:lnSpc>
            </a:pPr>
            <a:r>
              <a:rPr lang="ko-KR" sz="2400" b="false" i="false" u="none" strike="noStrike" spc="-100">
                <a:solidFill>
                  <a:srgbClr val="202020"/>
                </a:solidFill>
                <a:ea typeface="Pretendard Medium"/>
              </a:rPr>
              <a:t>어떤</a:t>
            </a:r>
            <a:r>
              <a:rPr lang="en-US" sz="24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400" b="false" i="false" u="none" strike="noStrike" spc="-100">
                <a:solidFill>
                  <a:srgbClr val="202020"/>
                </a:solidFill>
                <a:ea typeface="Pretendard Medium"/>
              </a:rPr>
              <a:t>주제든지</a:t>
            </a:r>
            <a:r>
              <a:rPr lang="en-US" sz="24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400" b="false" i="false" u="none" strike="noStrike" spc="-100">
                <a:solidFill>
                  <a:srgbClr val="202020"/>
                </a:solidFill>
                <a:ea typeface="Pretendard Medium"/>
              </a:rPr>
              <a:t>대비되는</a:t>
            </a:r>
            <a:r>
              <a:rPr lang="en-US" sz="24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400" b="false" i="false" u="none" strike="noStrike" spc="-100">
                <a:solidFill>
                  <a:srgbClr val="202020"/>
                </a:solidFill>
                <a:ea typeface="Pretendard Medium"/>
              </a:rPr>
              <a:t>주제로</a:t>
            </a:r>
          </a:p>
        </p:txBody>
      </p:sp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702800" y="8191500"/>
            <a:ext cx="6908800" cy="889000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10998200" y="8420100"/>
            <a:ext cx="43053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8530"/>
              </a:lnSpc>
            </a:pPr>
            <a:r>
              <a:rPr lang="ko-KR" sz="2400" b="false" i="false" u="none" strike="noStrike" spc="-100">
                <a:solidFill>
                  <a:srgbClr val="202020"/>
                </a:solidFill>
                <a:ea typeface="Pretendard Medium"/>
              </a:rPr>
              <a:t>비교</a:t>
            </a:r>
            <a:r>
              <a:rPr lang="en-US" sz="24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400" b="false" i="false" u="none" strike="noStrike" spc="-100">
                <a:solidFill>
                  <a:srgbClr val="202020"/>
                </a:solidFill>
                <a:ea typeface="Pretendard Medium"/>
              </a:rPr>
              <a:t>또는</a:t>
            </a:r>
            <a:r>
              <a:rPr lang="en-US" sz="2400" b="false" i="false" u="none" strike="noStrike" spc="-100">
                <a:solidFill>
                  <a:srgbClr val="202020"/>
                </a:solidFill>
                <a:latin typeface="Pretendard Medium"/>
              </a:rPr>
              <a:t> </a:t>
            </a:r>
            <a:r>
              <a:rPr lang="ko-KR" sz="2400" b="false" i="false" u="none" strike="noStrike" spc="-100">
                <a:solidFill>
                  <a:srgbClr val="202020"/>
                </a:solidFill>
                <a:ea typeface="Pretendard Medium"/>
              </a:rPr>
              <a:t>연결해보세요</a:t>
            </a:r>
            <a:r>
              <a:rPr lang="en-US" sz="2400" b="false" i="false" u="none" strike="noStrike" spc="-100">
                <a:solidFill>
                  <a:srgbClr val="202020"/>
                </a:solidFill>
                <a:latin typeface="Pretendard Medium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0" y="10185400"/>
            <a:ext cx="18719800" cy="18923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949700" y="1460500"/>
            <a:ext cx="10375900" cy="1295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600" b="false" i="false" u="none" strike="noStrike">
                <a:solidFill>
                  <a:srgbClr val="202020"/>
                </a:solidFill>
                <a:ea typeface="Gmarket Sans Light"/>
              </a:rPr>
              <a:t>결론</a:t>
            </a:r>
            <a:r>
              <a:rPr lang="en-US" sz="6600" b="false" i="false" u="none" strike="noStrike">
                <a:solidFill>
                  <a:srgbClr val="202020"/>
                </a:solidFill>
                <a:latin typeface="Gmarket Sans Light"/>
              </a:rPr>
              <a:t> - </a:t>
            </a:r>
            <a:r>
              <a:rPr lang="ko-KR" sz="6600" b="false" i="false" u="none" strike="noStrike">
                <a:solidFill>
                  <a:srgbClr val="202020"/>
                </a:solidFill>
                <a:ea typeface="Gmarket Sans Light"/>
              </a:rPr>
              <a:t>분석</a:t>
            </a:r>
            <a:r>
              <a:rPr lang="en-US" sz="6600" b="false" i="false" u="none" strike="noStrike">
                <a:solidFill>
                  <a:srgbClr val="202020"/>
                </a:solidFill>
                <a:latin typeface="Gmarket Sans Light"/>
              </a:rPr>
              <a:t> </a:t>
            </a:r>
            <a:r>
              <a:rPr lang="ko-KR" sz="6600" b="false" i="false" u="none" strike="noStrike">
                <a:solidFill>
                  <a:srgbClr val="202020"/>
                </a:solidFill>
                <a:ea typeface="Gmarket Sans Light"/>
              </a:rPr>
              <a:t>결과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89000" y="787400"/>
            <a:ext cx="3060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1800" b="false" i="false" u="none" strike="noStrike">
                <a:solidFill>
                  <a:srgbClr val="787878"/>
                </a:solidFill>
                <a:latin typeface="Gmarket Sans Medium"/>
              </a:rPr>
              <a:t>Chapter 07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33400" y="495300"/>
            <a:ext cx="17221200" cy="12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7" id="7"/>
          <p:cNvSpPr txBox="true"/>
          <p:nvPr/>
        </p:nvSpPr>
        <p:spPr>
          <a:xfrm rot="0">
            <a:off x="16306800" y="800100"/>
            <a:ext cx="11684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 spc="100">
                <a:solidFill>
                  <a:srgbClr val="787878"/>
                </a:solidFill>
                <a:latin typeface="Pretendard Bold"/>
              </a:rPr>
              <a:t>MIRICOM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900400" y="800100"/>
            <a:ext cx="482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33500" y="3695700"/>
            <a:ext cx="7645400" cy="5702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860800" y="4013200"/>
            <a:ext cx="25908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ko-KR" sz="3900" b="false" i="false" u="none" strike="noStrike" spc="-100">
                <a:solidFill>
                  <a:srgbClr val="F7F7F7"/>
                </a:solidFill>
                <a:ea typeface="Gmarket Sans Medium"/>
              </a:rPr>
              <a:t>남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553200" y="6527800"/>
            <a:ext cx="5232400" cy="254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3073400" y="2844800"/>
            <a:ext cx="12128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성별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차이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심하지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않았음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34500" y="3695700"/>
            <a:ext cx="7645400" cy="5702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730500" y="4889500"/>
            <a:ext cx="4902200" cy="4673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782300" y="4889500"/>
            <a:ext cx="4737100" cy="45085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1861800" y="4000500"/>
            <a:ext cx="25908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ko-KR" sz="3900" b="false" i="false" u="none" strike="noStrike" spc="-100">
                <a:solidFill>
                  <a:srgbClr val="202020"/>
                </a:solidFill>
                <a:ea typeface="Gmarket Sans Medium"/>
              </a:rPr>
              <a:t>여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0" y="10185400"/>
            <a:ext cx="18719800" cy="18923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949700" y="1460500"/>
            <a:ext cx="10375900" cy="1295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600" b="false" i="false" u="none" strike="noStrike">
                <a:solidFill>
                  <a:srgbClr val="202020"/>
                </a:solidFill>
                <a:ea typeface="Gmarket Sans Light"/>
              </a:rPr>
              <a:t>결론</a:t>
            </a:r>
            <a:r>
              <a:rPr lang="en-US" sz="6600" b="false" i="false" u="none" strike="noStrike">
                <a:solidFill>
                  <a:srgbClr val="202020"/>
                </a:solidFill>
                <a:latin typeface="Gmarket Sans Light"/>
              </a:rPr>
              <a:t> - </a:t>
            </a:r>
            <a:r>
              <a:rPr lang="ko-KR" sz="6600" b="false" i="false" u="none" strike="noStrike">
                <a:solidFill>
                  <a:srgbClr val="202020"/>
                </a:solidFill>
                <a:ea typeface="Gmarket Sans Light"/>
              </a:rPr>
              <a:t>분석</a:t>
            </a:r>
            <a:r>
              <a:rPr lang="en-US" sz="6600" b="false" i="false" u="none" strike="noStrike">
                <a:solidFill>
                  <a:srgbClr val="202020"/>
                </a:solidFill>
                <a:latin typeface="Gmarket Sans Light"/>
              </a:rPr>
              <a:t> </a:t>
            </a:r>
            <a:r>
              <a:rPr lang="ko-KR" sz="6600" b="false" i="false" u="none" strike="noStrike">
                <a:solidFill>
                  <a:srgbClr val="202020"/>
                </a:solidFill>
                <a:ea typeface="Gmarket Sans Light"/>
              </a:rPr>
              <a:t>결과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89000" y="787400"/>
            <a:ext cx="3060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1800" b="false" i="false" u="none" strike="noStrike">
                <a:solidFill>
                  <a:srgbClr val="787878"/>
                </a:solidFill>
                <a:latin typeface="Gmarket Sans Medium"/>
              </a:rPr>
              <a:t>Chapter 07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33400" y="495300"/>
            <a:ext cx="172212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797300" y="4445000"/>
            <a:ext cx="10706100" cy="4508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8" id="8"/>
          <p:cNvSpPr txBox="true"/>
          <p:nvPr/>
        </p:nvSpPr>
        <p:spPr>
          <a:xfrm rot="0">
            <a:off x="16306800" y="800100"/>
            <a:ext cx="11684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 spc="100">
                <a:solidFill>
                  <a:srgbClr val="787878"/>
                </a:solidFill>
                <a:latin typeface="Pretendard Bold"/>
              </a:rPr>
              <a:t>MIRICOM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900400" y="800100"/>
            <a:ext cx="482600" cy="279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860800" y="4013200"/>
            <a:ext cx="25908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ko-KR" sz="3900" b="false" i="false" u="none" strike="noStrike" spc="-100">
                <a:solidFill>
                  <a:srgbClr val="F7F7F7"/>
                </a:solidFill>
                <a:ea typeface="Gmarket Sans Medium"/>
              </a:rPr>
              <a:t>남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73400" y="2844800"/>
            <a:ext cx="12128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연령대별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소비패턴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차이</a:t>
            </a:r>
            <a:r>
              <a:rPr lang="en-US" sz="2200" b="false" i="false" u="none" strike="noStrike">
                <a:solidFill>
                  <a:srgbClr val="595959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심함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0" y="10185400"/>
            <a:ext cx="18719800" cy="18923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949700" y="1524000"/>
            <a:ext cx="10375900" cy="118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600" b="false" i="false" u="none" strike="noStrike">
                <a:solidFill>
                  <a:srgbClr val="202020"/>
                </a:solidFill>
                <a:ea typeface="Gmarket Sans Light"/>
              </a:rPr>
              <a:t>결론</a:t>
            </a:r>
            <a:r>
              <a:rPr lang="en-US" sz="6600" b="false" i="false" u="none" strike="noStrike">
                <a:solidFill>
                  <a:srgbClr val="202020"/>
                </a:solidFill>
                <a:latin typeface="Gmarket Sans Light"/>
              </a:rPr>
              <a:t> - </a:t>
            </a:r>
            <a:r>
              <a:rPr lang="ko-KR" sz="6600" b="false" i="false" u="none" strike="noStrike">
                <a:solidFill>
                  <a:srgbClr val="202020"/>
                </a:solidFill>
                <a:ea typeface="Gmarket Sans Light"/>
              </a:rPr>
              <a:t>인사이트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89000" y="787400"/>
            <a:ext cx="3060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1800" b="false" i="false" u="none" strike="noStrike">
                <a:solidFill>
                  <a:srgbClr val="787878"/>
                </a:solidFill>
                <a:latin typeface="Gmarket Sans Medium"/>
              </a:rPr>
              <a:t>Chapter 07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33400" y="495300"/>
            <a:ext cx="17221200" cy="12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7" id="7"/>
          <p:cNvSpPr txBox="true"/>
          <p:nvPr/>
        </p:nvSpPr>
        <p:spPr>
          <a:xfrm rot="0">
            <a:off x="16306800" y="800100"/>
            <a:ext cx="11684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 spc="100">
                <a:solidFill>
                  <a:srgbClr val="787878"/>
                </a:solidFill>
                <a:latin typeface="Pretendard Bold"/>
              </a:rPr>
              <a:t>MIRICOM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900400" y="800100"/>
            <a:ext cx="482600" cy="279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073400" y="2844800"/>
            <a:ext cx="12128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바우처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84200" y="2654300"/>
            <a:ext cx="10756900" cy="6934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252200" y="6273800"/>
            <a:ext cx="7035800" cy="39116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16000" y="2895600"/>
            <a:ext cx="6692900" cy="166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5700" b="false" i="false" u="none" strike="noStrike">
                <a:solidFill>
                  <a:srgbClr val="000000"/>
                </a:solidFill>
                <a:ea typeface="Noto Sans CJK KR Regular"/>
              </a:rPr>
              <a:t>바우처</a:t>
            </a:r>
            <a:r>
              <a:rPr lang="en-US" sz="5700" b="false" i="false" u="none" strike="noStrike">
                <a:solidFill>
                  <a:srgbClr val="000000"/>
                </a:solidFill>
                <a:latin typeface="Noto Sans CJK KR Regular"/>
              </a:rPr>
              <a:t> (voucher)</a:t>
            </a:r>
            <a:r>
              <a:rPr lang="en-US" sz="57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ctr" lvl="0">
              <a:lnSpc>
                <a:spcPct val="116199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ctr" lvl="0">
              <a:lnSpc>
                <a:spcPct val="116199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ctr" lvl="0">
              <a:lnSpc>
                <a:spcPct val="116199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1900" y="4368800"/>
            <a:ext cx="9448800" cy="3543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일정한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조건을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갖춘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사람이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교육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, 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주택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, 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의료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따위의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복지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서비스를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이용할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때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정부가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비용을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대신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지급하거나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보조하기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위하여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내놓은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지불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보증서</a:t>
            </a:r>
          </a:p>
          <a:p>
            <a:pPr algn="ctr" lvl="0">
              <a:lnSpc>
                <a:spcPct val="116199"/>
              </a:lnSpc>
            </a:pP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</a:t>
            </a:r>
          </a:p>
          <a:p>
            <a:pPr algn="ctr" lvl="0">
              <a:lnSpc>
                <a:spcPct val="116199"/>
              </a:lnSpc>
            </a:pP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</a:t>
            </a:r>
          </a:p>
          <a:p>
            <a:pPr algn="ctr" lvl="0">
              <a:lnSpc>
                <a:spcPct val="116199"/>
              </a:lnSpc>
            </a:pP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</a:t>
            </a:r>
          </a:p>
          <a:p>
            <a:pPr algn="ctr" lvl="0">
              <a:lnSpc>
                <a:spcPct val="116199"/>
              </a:lnSpc>
            </a:pP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대량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구매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협약으로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가격을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낮추고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상품권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형식으로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제공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가능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</a:t>
            </a:r>
          </a:p>
          <a:p>
            <a:pPr algn="ctr" lvl="0">
              <a:lnSpc>
                <a:spcPct val="116199"/>
              </a:lnSpc>
            </a:pP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</a:t>
            </a:r>
          </a:p>
          <a:p>
            <a:pPr algn="ctr" lvl="0">
              <a:lnSpc>
                <a:spcPct val="116199"/>
              </a:lnSpc>
            </a:pP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호텔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(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뷔페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조식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무료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)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중심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프리미엄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카드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방향성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0" y="10185400"/>
            <a:ext cx="18719800" cy="18923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949700" y="1524000"/>
            <a:ext cx="10375900" cy="118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600" b="false" i="false" u="none" strike="noStrike">
                <a:solidFill>
                  <a:srgbClr val="202020"/>
                </a:solidFill>
                <a:ea typeface="Gmarket Sans Light"/>
              </a:rPr>
              <a:t>결론</a:t>
            </a:r>
            <a:r>
              <a:rPr lang="en-US" sz="6600" b="false" i="false" u="none" strike="noStrike">
                <a:solidFill>
                  <a:srgbClr val="202020"/>
                </a:solidFill>
                <a:latin typeface="Gmarket Sans Light"/>
              </a:rPr>
              <a:t> - </a:t>
            </a:r>
            <a:r>
              <a:rPr lang="ko-KR" sz="6600" b="false" i="false" u="none" strike="noStrike">
                <a:solidFill>
                  <a:srgbClr val="202020"/>
                </a:solidFill>
                <a:ea typeface="Gmarket Sans Light"/>
              </a:rPr>
              <a:t>인사이트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89000" y="787400"/>
            <a:ext cx="3060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1800" b="false" i="false" u="none" strike="noStrike">
                <a:solidFill>
                  <a:srgbClr val="787878"/>
                </a:solidFill>
                <a:latin typeface="Gmarket Sans Medium"/>
              </a:rPr>
              <a:t>Chapter 07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33400" y="495300"/>
            <a:ext cx="17221200" cy="12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7" id="7"/>
          <p:cNvSpPr txBox="true"/>
          <p:nvPr/>
        </p:nvSpPr>
        <p:spPr>
          <a:xfrm rot="0">
            <a:off x="16306800" y="800100"/>
            <a:ext cx="11684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 spc="100">
                <a:solidFill>
                  <a:srgbClr val="787878"/>
                </a:solidFill>
                <a:latin typeface="Pretendard Bold"/>
              </a:rPr>
              <a:t>MIRICOM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900400" y="800100"/>
            <a:ext cx="482600" cy="279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073400" y="2844800"/>
            <a:ext cx="12128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바우처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84200" y="2781300"/>
            <a:ext cx="10756900" cy="6934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252200" y="6273800"/>
            <a:ext cx="7035800" cy="39116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16000" y="2895600"/>
            <a:ext cx="6692900" cy="2044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5700" b="false" i="false" u="none" strike="noStrike">
                <a:solidFill>
                  <a:srgbClr val="000000"/>
                </a:solidFill>
                <a:ea typeface="Noto Sans CJK KR Regular"/>
              </a:rPr>
              <a:t>포지셔닝</a:t>
            </a:r>
            <a:r>
              <a:rPr lang="en-US" sz="5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5700" b="false" i="false" u="none" strike="noStrike">
                <a:solidFill>
                  <a:srgbClr val="000000"/>
                </a:solidFill>
                <a:ea typeface="Noto Sans CJK KR Regular"/>
              </a:rPr>
              <a:t>맵</a:t>
            </a:r>
            <a:r>
              <a:rPr lang="en-US" sz="5700" b="false" i="false" u="none" strike="noStrike">
                <a:solidFill>
                  <a:srgbClr val="000000"/>
                </a:solidFill>
                <a:latin typeface="Noto Sans CJK KR Regular"/>
              </a:rPr>
              <a:t> (Positioning Map)</a:t>
            </a:r>
          </a:p>
          <a:p>
            <a:pPr algn="ctr" lvl="0">
              <a:lnSpc>
                <a:spcPct val="116199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3035300" y="5168900"/>
            <a:ext cx="183896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제품의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위치를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2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차원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또는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3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차원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그래프로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시각화해서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나타낸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것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0" y="10185400"/>
            <a:ext cx="18719800" cy="18923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949700" y="1524000"/>
            <a:ext cx="10375900" cy="118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600" b="false" i="false" u="none" strike="noStrike">
                <a:solidFill>
                  <a:srgbClr val="202020"/>
                </a:solidFill>
                <a:ea typeface="Gmarket Sans Light"/>
              </a:rPr>
              <a:t>결론</a:t>
            </a:r>
            <a:r>
              <a:rPr lang="en-US" sz="6600" b="false" i="false" u="none" strike="noStrike">
                <a:solidFill>
                  <a:srgbClr val="202020"/>
                </a:solidFill>
                <a:latin typeface="Gmarket Sans Light"/>
              </a:rPr>
              <a:t> - </a:t>
            </a:r>
            <a:r>
              <a:rPr lang="ko-KR" sz="6600" b="false" i="false" u="none" strike="noStrike">
                <a:solidFill>
                  <a:srgbClr val="202020"/>
                </a:solidFill>
                <a:ea typeface="Gmarket Sans Light"/>
              </a:rPr>
              <a:t>인사이트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89000" y="787400"/>
            <a:ext cx="3060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1800" b="false" i="false" u="none" strike="noStrike">
                <a:solidFill>
                  <a:srgbClr val="787878"/>
                </a:solidFill>
                <a:latin typeface="Gmarket Sans Medium"/>
              </a:rPr>
              <a:t>Chapter 07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33400" y="495300"/>
            <a:ext cx="17221200" cy="12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7" id="7"/>
          <p:cNvSpPr txBox="true"/>
          <p:nvPr/>
        </p:nvSpPr>
        <p:spPr>
          <a:xfrm rot="0">
            <a:off x="16306800" y="800100"/>
            <a:ext cx="11684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 spc="100">
                <a:solidFill>
                  <a:srgbClr val="787878"/>
                </a:solidFill>
                <a:latin typeface="Pretendard Bold"/>
              </a:rPr>
              <a:t>MIRICOM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900400" y="800100"/>
            <a:ext cx="482600" cy="279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073400" y="2844800"/>
            <a:ext cx="12128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바우처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84200" y="2781300"/>
            <a:ext cx="10756900" cy="6934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823200" y="3873500"/>
            <a:ext cx="10871200" cy="58420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16000" y="2895600"/>
            <a:ext cx="6692900" cy="2044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5700" b="false" i="false" u="none" strike="noStrike">
                <a:solidFill>
                  <a:srgbClr val="000000"/>
                </a:solidFill>
                <a:ea typeface="Noto Sans CJK KR Regular"/>
              </a:rPr>
              <a:t>포지셔닝</a:t>
            </a:r>
            <a:r>
              <a:rPr lang="en-US" sz="5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5700" b="false" i="false" u="none" strike="noStrike">
                <a:solidFill>
                  <a:srgbClr val="000000"/>
                </a:solidFill>
                <a:ea typeface="Noto Sans CJK KR Regular"/>
              </a:rPr>
              <a:t>맵</a:t>
            </a:r>
            <a:r>
              <a:rPr lang="en-US" sz="5700" b="false" i="false" u="none" strike="noStrike">
                <a:solidFill>
                  <a:srgbClr val="000000"/>
                </a:solidFill>
                <a:latin typeface="Noto Sans CJK KR Regular"/>
              </a:rPr>
              <a:t> (Positioning Map)</a:t>
            </a:r>
          </a:p>
          <a:p>
            <a:pPr algn="ctr" lvl="0">
              <a:lnSpc>
                <a:spcPct val="116199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3594100" y="5473700"/>
            <a:ext cx="18389600" cy="295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iM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뱅크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금융상품몰</a:t>
            </a:r>
          </a:p>
          <a:p>
            <a:pPr algn="ctr" lvl="0">
              <a:lnSpc>
                <a:spcPct val="116199"/>
              </a:lnSpc>
            </a:pP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개인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신용카드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20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종</a:t>
            </a:r>
          </a:p>
          <a:p>
            <a:pPr algn="ctr" lvl="0">
              <a:lnSpc>
                <a:spcPct val="116199"/>
              </a:lnSpc>
            </a:pP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개인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체크카드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17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종</a:t>
            </a:r>
          </a:p>
          <a:p>
            <a:pPr algn="ctr" lvl="0">
              <a:lnSpc>
                <a:spcPct val="116199"/>
              </a:lnSpc>
            </a:pP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분석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진행</a:t>
            </a:r>
          </a:p>
          <a:p>
            <a:pPr algn="ctr" lvl="0">
              <a:lnSpc>
                <a:spcPct val="116199"/>
              </a:lnSpc>
            </a:pP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ctr" lvl="0">
              <a:lnSpc>
                <a:spcPct val="116199"/>
              </a:lnSpc>
            </a:pP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ctr" lvl="0">
              <a:lnSpc>
                <a:spcPct val="116199"/>
              </a:lnSpc>
            </a:pP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0" y="10185400"/>
            <a:ext cx="18719800" cy="18923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949700" y="1524000"/>
            <a:ext cx="10375900" cy="118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600" b="false" i="false" u="none" strike="noStrike">
                <a:solidFill>
                  <a:srgbClr val="202020"/>
                </a:solidFill>
                <a:ea typeface="Gmarket Sans Light"/>
              </a:rPr>
              <a:t>결론</a:t>
            </a:r>
            <a:r>
              <a:rPr lang="en-US" sz="6600" b="false" i="false" u="none" strike="noStrike">
                <a:solidFill>
                  <a:srgbClr val="202020"/>
                </a:solidFill>
                <a:latin typeface="Gmarket Sans Light"/>
              </a:rPr>
              <a:t> - </a:t>
            </a:r>
            <a:r>
              <a:rPr lang="ko-KR" sz="6600" b="false" i="false" u="none" strike="noStrike">
                <a:solidFill>
                  <a:srgbClr val="202020"/>
                </a:solidFill>
                <a:ea typeface="Gmarket Sans Light"/>
              </a:rPr>
              <a:t>인사이트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89000" y="787400"/>
            <a:ext cx="3060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1800" b="false" i="false" u="none" strike="noStrike">
                <a:solidFill>
                  <a:srgbClr val="787878"/>
                </a:solidFill>
                <a:latin typeface="Gmarket Sans Medium"/>
              </a:rPr>
              <a:t>Chapter 07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33400" y="495300"/>
            <a:ext cx="17221200" cy="12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7" id="7"/>
          <p:cNvSpPr txBox="true"/>
          <p:nvPr/>
        </p:nvSpPr>
        <p:spPr>
          <a:xfrm rot="0">
            <a:off x="16306800" y="800100"/>
            <a:ext cx="11684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 spc="100">
                <a:solidFill>
                  <a:srgbClr val="787878"/>
                </a:solidFill>
                <a:latin typeface="Pretendard Bold"/>
              </a:rPr>
              <a:t>MIRICOM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900400" y="800100"/>
            <a:ext cx="482600" cy="279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073400" y="2844800"/>
            <a:ext cx="12128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바우처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84200" y="2781300"/>
            <a:ext cx="16167100" cy="69342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16000" y="2895600"/>
            <a:ext cx="6692900" cy="2197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5700" b="false" i="false" u="none" strike="noStrike">
                <a:solidFill>
                  <a:srgbClr val="000000"/>
                </a:solidFill>
                <a:ea typeface="Noto Sans CJK KR Regular"/>
              </a:rPr>
              <a:t>포지셔닝</a:t>
            </a:r>
            <a:r>
              <a:rPr lang="en-US" sz="5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5700" b="false" i="false" u="none" strike="noStrike">
                <a:solidFill>
                  <a:srgbClr val="000000"/>
                </a:solidFill>
                <a:ea typeface="Noto Sans CJK KR Regular"/>
              </a:rPr>
              <a:t>맵</a:t>
            </a:r>
            <a:r>
              <a:rPr lang="en-US" sz="5700" b="false" i="false" u="none" strike="noStrike">
                <a:solidFill>
                  <a:srgbClr val="000000"/>
                </a:solidFill>
                <a:latin typeface="Noto Sans CJK KR Regular"/>
              </a:rPr>
              <a:t>(Positioning Map)</a:t>
            </a:r>
          </a:p>
          <a:p>
            <a:pPr algn="ctr" lvl="0">
              <a:lnSpc>
                <a:spcPct val="116199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1219200" y="5016500"/>
            <a:ext cx="18389600" cy="4711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비어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있는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영역</a:t>
            </a:r>
          </a:p>
          <a:p>
            <a:pPr algn="ctr" lvl="0">
              <a:lnSpc>
                <a:spcPct val="116199"/>
              </a:lnSpc>
            </a:pP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1.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제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2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사분면</a:t>
            </a:r>
          </a:p>
          <a:p>
            <a:pPr algn="ctr" lvl="0">
              <a:lnSpc>
                <a:spcPct val="116199"/>
              </a:lnSpc>
            </a:pP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    -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리워드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/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캐시백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혜택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중심이지만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프리미엄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고객층을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대상으로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하는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카드</a:t>
            </a:r>
          </a:p>
          <a:p>
            <a:pPr algn="ctr" lvl="0">
              <a:lnSpc>
                <a:spcPct val="116199"/>
              </a:lnSpc>
            </a:pP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    -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리워드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및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캐시백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혜택을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선호하면서도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프리미엄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서비스를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원하는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고객층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타겟팅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가능</a:t>
            </a:r>
          </a:p>
          <a:p>
            <a:pPr algn="ctr" lvl="0">
              <a:lnSpc>
                <a:spcPct val="116199"/>
              </a:lnSpc>
            </a:pP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2.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제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4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사분면</a:t>
            </a:r>
          </a:p>
          <a:p>
            <a:pPr algn="ctr" lvl="0">
              <a:lnSpc>
                <a:spcPct val="116199"/>
              </a:lnSpc>
            </a:pP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    -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금리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/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수수료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혜택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중심이면서도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서민형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일상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카테고리에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속하는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카드</a:t>
            </a:r>
          </a:p>
          <a:p>
            <a:pPr algn="ctr" lvl="0">
              <a:lnSpc>
                <a:spcPct val="116199"/>
              </a:lnSpc>
            </a:pP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    -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금융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혜택과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서민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밀착형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혜택을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모두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원하는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실속파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고객층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타겟팅</a:t>
            </a: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Noto Sans CJK KR Regular"/>
              </a:rPr>
              <a:t>가능</a:t>
            </a:r>
          </a:p>
          <a:p>
            <a:pPr algn="ctr" lvl="0">
              <a:lnSpc>
                <a:spcPct val="116199"/>
              </a:lnSpc>
            </a:pP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ctr" lvl="0">
              <a:lnSpc>
                <a:spcPct val="116199"/>
              </a:lnSpc>
            </a:pPr>
            <a:r>
              <a:rPr lang="en-US" sz="33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ctr" lvl="0">
              <a:lnSpc>
                <a:spcPct val="116199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ctr" lvl="0">
              <a:lnSpc>
                <a:spcPct val="116199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0" y="10185400"/>
            <a:ext cx="18719800" cy="18923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949700" y="1524000"/>
            <a:ext cx="10375900" cy="118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600" b="false" i="false" u="none" strike="noStrike">
                <a:solidFill>
                  <a:srgbClr val="202020"/>
                </a:solidFill>
                <a:ea typeface="Gmarket Sans Light"/>
              </a:rPr>
              <a:t>결론</a:t>
            </a:r>
            <a:r>
              <a:rPr lang="en-US" sz="6600" b="false" i="false" u="none" strike="noStrike">
                <a:solidFill>
                  <a:srgbClr val="202020"/>
                </a:solidFill>
                <a:latin typeface="Gmarket Sans Light"/>
              </a:rPr>
              <a:t> - </a:t>
            </a:r>
            <a:r>
              <a:rPr lang="ko-KR" sz="6600" b="false" i="false" u="none" strike="noStrike">
                <a:solidFill>
                  <a:srgbClr val="202020"/>
                </a:solidFill>
                <a:ea typeface="Gmarket Sans Light"/>
              </a:rPr>
              <a:t>신용카드</a:t>
            </a:r>
            <a:r>
              <a:rPr lang="en-US" sz="6600" b="false" i="false" u="none" strike="noStrike">
                <a:solidFill>
                  <a:srgbClr val="202020"/>
                </a:solidFill>
                <a:latin typeface="Gmarket Sans Light"/>
              </a:rPr>
              <a:t> </a:t>
            </a:r>
            <a:r>
              <a:rPr lang="ko-KR" sz="6600" b="false" i="false" u="none" strike="noStrike">
                <a:solidFill>
                  <a:srgbClr val="202020"/>
                </a:solidFill>
                <a:ea typeface="Gmarket Sans Light"/>
              </a:rPr>
              <a:t>제안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89000" y="787400"/>
            <a:ext cx="3060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1800" b="false" i="false" u="none" strike="noStrike">
                <a:solidFill>
                  <a:srgbClr val="787878"/>
                </a:solidFill>
                <a:latin typeface="Gmarket Sans Medium"/>
              </a:rPr>
              <a:t>Chapter 07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33400" y="495300"/>
            <a:ext cx="17221200" cy="12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7" id="7"/>
          <p:cNvSpPr txBox="true"/>
          <p:nvPr/>
        </p:nvSpPr>
        <p:spPr>
          <a:xfrm rot="0">
            <a:off x="16306800" y="800100"/>
            <a:ext cx="11684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 spc="100">
                <a:solidFill>
                  <a:srgbClr val="787878"/>
                </a:solidFill>
                <a:latin typeface="Pretendard Bold"/>
              </a:rPr>
              <a:t>MIRICOM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900400" y="800100"/>
            <a:ext cx="482600" cy="279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073400" y="2844800"/>
            <a:ext cx="12128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595959"/>
                </a:solidFill>
                <a:ea typeface="Pretendard Light"/>
              </a:rPr>
              <a:t>바우처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84200" y="2781300"/>
            <a:ext cx="16167100" cy="6934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302000" y="3048000"/>
            <a:ext cx="11671300" cy="6184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